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45" r:id="rId2"/>
    <p:sldId id="393" r:id="rId3"/>
    <p:sldId id="415" r:id="rId4"/>
    <p:sldId id="418" r:id="rId5"/>
    <p:sldId id="421" r:id="rId6"/>
    <p:sldId id="422" r:id="rId7"/>
    <p:sldId id="417" r:id="rId8"/>
    <p:sldId id="365" r:id="rId9"/>
    <p:sldId id="414" r:id="rId10"/>
    <p:sldId id="371" r:id="rId11"/>
    <p:sldId id="400" r:id="rId12"/>
    <p:sldId id="372" r:id="rId13"/>
    <p:sldId id="374" r:id="rId14"/>
    <p:sldId id="375" r:id="rId15"/>
    <p:sldId id="378" r:id="rId16"/>
    <p:sldId id="420" r:id="rId17"/>
    <p:sldId id="379" r:id="rId18"/>
    <p:sldId id="395" r:id="rId19"/>
    <p:sldId id="397" r:id="rId20"/>
    <p:sldId id="402" r:id="rId21"/>
    <p:sldId id="403" r:id="rId22"/>
    <p:sldId id="384" r:id="rId23"/>
    <p:sldId id="413" r:id="rId24"/>
    <p:sldId id="408" r:id="rId25"/>
    <p:sldId id="398" r:id="rId26"/>
    <p:sldId id="410" r:id="rId27"/>
    <p:sldId id="409" r:id="rId28"/>
    <p:sldId id="385" r:id="rId29"/>
    <p:sldId id="405" r:id="rId30"/>
    <p:sldId id="387" r:id="rId31"/>
    <p:sldId id="406" r:id="rId32"/>
    <p:sldId id="388" r:id="rId33"/>
    <p:sldId id="389" r:id="rId34"/>
    <p:sldId id="399" r:id="rId35"/>
    <p:sldId id="296" r:id="rId36"/>
    <p:sldId id="256" r:id="rId37"/>
    <p:sldId id="340" r:id="rId38"/>
    <p:sldId id="341" r:id="rId39"/>
    <p:sldId id="342" r:id="rId40"/>
    <p:sldId id="343" r:id="rId41"/>
    <p:sldId id="344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 userDrawn="1">
          <p15:clr>
            <a:srgbClr val="A4A3A4"/>
          </p15:clr>
        </p15:guide>
        <p15:guide id="2" pos="1692" userDrawn="1">
          <p15:clr>
            <a:srgbClr val="A4A3A4"/>
          </p15:clr>
        </p15:guide>
        <p15:guide id="3" orient="horz" pos="3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기대" initials="홍" lastIdx="1" clrIdx="0">
    <p:extLst>
      <p:ext uri="{19B8F6BF-5375-455C-9EA6-DF929625EA0E}">
        <p15:presenceInfo xmlns:p15="http://schemas.microsoft.com/office/powerpoint/2012/main" userId="홍기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9FB2"/>
    <a:srgbClr val="56A1B0"/>
    <a:srgbClr val="4D8A85"/>
    <a:srgbClr val="6D8C84"/>
    <a:srgbClr val="025951"/>
    <a:srgbClr val="F2F2F2"/>
    <a:srgbClr val="658BA3"/>
    <a:srgbClr val="3E6E8C"/>
    <a:srgbClr val="C0504D"/>
    <a:srgbClr val="A69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3867" autoAdjust="0"/>
  </p:normalViewPr>
  <p:slideViewPr>
    <p:cSldViewPr>
      <p:cViewPr>
        <p:scale>
          <a:sx n="66" d="100"/>
          <a:sy n="66" d="100"/>
        </p:scale>
        <p:origin x="32" y="32"/>
      </p:cViewPr>
      <p:guideLst>
        <p:guide orient="horz" pos="572"/>
        <p:guide pos="1692"/>
        <p:guide orient="horz" pos="3748"/>
      </p:guideLst>
    </p:cSldViewPr>
  </p:slideViewPr>
  <p:outlineViewPr>
    <p:cViewPr>
      <p:scale>
        <a:sx n="33" d="100"/>
        <a:sy n="33" d="100"/>
      </p:scale>
      <p:origin x="0" y="-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100"/>
    </p:cViewPr>
  </p:sorterViewPr>
  <p:notesViewPr>
    <p:cSldViewPr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2019 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국립공원 통계 </a:t>
            </a:r>
            <a:endParaRPr lang="en-US" altLang="ko-KR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defRPr/>
            </a:pP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연간 탐방객 추이</a:t>
            </a:r>
            <a:endParaRPr lang="en-US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rgbClr val="56A1B0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Sheet1!$A$2:$A$12</c:f>
              <c:strCache>
                <c:ptCount val="11"/>
                <c:pt idx="0">
                  <c:v>08</c:v>
                </c:pt>
                <c:pt idx="1">
                  <c:v>09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37707</c:v>
                </c:pt>
                <c:pt idx="1">
                  <c:v>38219</c:v>
                </c:pt>
                <c:pt idx="2">
                  <c:v>42658</c:v>
                </c:pt>
                <c:pt idx="3">
                  <c:v>40804</c:v>
                </c:pt>
                <c:pt idx="4">
                  <c:v>40959</c:v>
                </c:pt>
                <c:pt idx="5">
                  <c:v>46932</c:v>
                </c:pt>
                <c:pt idx="6">
                  <c:v>46406</c:v>
                </c:pt>
                <c:pt idx="7">
                  <c:v>45332</c:v>
                </c:pt>
                <c:pt idx="8">
                  <c:v>44358</c:v>
                </c:pt>
                <c:pt idx="9">
                  <c:v>47278</c:v>
                </c:pt>
                <c:pt idx="10">
                  <c:v>43824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21-4EA1-A9EA-7EEB9CA06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05985280"/>
        <c:axId val="1682060736"/>
      </c:lineChart>
      <c:catAx>
        <c:axId val="1605985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82060736"/>
        <c:crosses val="autoZero"/>
        <c:auto val="1"/>
        <c:lblAlgn val="ctr"/>
        <c:lblOffset val="100"/>
        <c:noMultiLvlLbl val="0"/>
      </c:catAx>
      <c:valAx>
        <c:axId val="1682060736"/>
        <c:scaling>
          <c:orientation val="minMax"/>
          <c:min val="3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sz="1400" b="1" dirty="0">
                    <a:solidFill>
                      <a:schemeClr val="tx1"/>
                    </a:solidFill>
                  </a:rPr>
                  <a:t>탐방객 수 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(1,000</a:t>
                </a:r>
                <a:r>
                  <a:rPr lang="ko-KR" sz="1400" b="1" dirty="0">
                    <a:solidFill>
                      <a:schemeClr val="tx1"/>
                    </a:solidFill>
                  </a:rPr>
                  <a:t>명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05985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ko-KR" sz="2000" b="0" i="0" u="none" strike="noStrike" kern="1200" spc="0" baseline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r>
              <a:rPr lang="en-US" altLang="ko-KR" sz="20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2018 </a:t>
            </a:r>
            <a:r>
              <a:rPr lang="ko-KR" sz="2000" b="0" i="0" u="none" strike="noStrike" kern="1200" spc="0" baseline="0" dirty="0" err="1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소방청</a:t>
            </a:r>
            <a:r>
              <a:rPr lang="ko-KR" sz="20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 통계연보 </a:t>
            </a:r>
            <a:endParaRPr lang="en-US" altLang="ko-KR" sz="2000" b="0" i="0" u="none" strike="noStrike" kern="1200" spc="0" baseline="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endParaRPr>
          </a:p>
          <a:p>
            <a:pPr>
              <a:defRPr lang="ko-KR" sz="20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pPr>
            <a:r>
              <a:rPr lang="ko-KR" sz="20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산악 사고 출동 건수 및 구조 인원 </a:t>
            </a:r>
          </a:p>
        </c:rich>
      </c:tx>
      <c:layout>
        <c:manualLayout>
          <c:xMode val="edge"/>
          <c:yMode val="edge"/>
          <c:x val="0.18964083355817613"/>
          <c:y val="2.72580814426761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ko-KR" sz="2000" b="0" i="0" u="none" strike="noStrike" kern="1200" spc="0" baseline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출동 건수</c:v>
                </c:pt>
              </c:strCache>
            </c:strRef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numCache>
            </c:numRef>
          </c:xVal>
          <c:yVal>
            <c:numRef>
              <c:f>Sheet1!$B$2:$B$11</c:f>
              <c:numCache>
                <c:formatCode>#,##0</c:formatCode>
                <c:ptCount val="10"/>
                <c:pt idx="0">
                  <c:v>6492</c:v>
                </c:pt>
                <c:pt idx="1">
                  <c:v>7105</c:v>
                </c:pt>
                <c:pt idx="2">
                  <c:v>7718</c:v>
                </c:pt>
                <c:pt idx="3">
                  <c:v>7826</c:v>
                </c:pt>
                <c:pt idx="4">
                  <c:v>8602</c:v>
                </c:pt>
                <c:pt idx="5">
                  <c:v>10882</c:v>
                </c:pt>
                <c:pt idx="6">
                  <c:v>10796</c:v>
                </c:pt>
                <c:pt idx="7">
                  <c:v>10310</c:v>
                </c:pt>
                <c:pt idx="8">
                  <c:v>9134</c:v>
                </c:pt>
                <c:pt idx="9">
                  <c:v>9682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B70-4E32-9F25-F9319DECFE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구조 인원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numCache>
            </c:numRef>
          </c:xVal>
          <c:yVal>
            <c:numRef>
              <c:f>Sheet1!$C$2:$C$11</c:f>
              <c:numCache>
                <c:formatCode>#,##0</c:formatCode>
                <c:ptCount val="10"/>
                <c:pt idx="0">
                  <c:v>6870</c:v>
                </c:pt>
                <c:pt idx="1">
                  <c:v>7605</c:v>
                </c:pt>
                <c:pt idx="2">
                  <c:v>7505</c:v>
                </c:pt>
                <c:pt idx="3">
                  <c:v>8049</c:v>
                </c:pt>
                <c:pt idx="4">
                  <c:v>7655</c:v>
                </c:pt>
                <c:pt idx="5">
                  <c:v>9403</c:v>
                </c:pt>
                <c:pt idx="6">
                  <c:v>9559</c:v>
                </c:pt>
                <c:pt idx="7">
                  <c:v>8711</c:v>
                </c:pt>
                <c:pt idx="8">
                  <c:v>7660</c:v>
                </c:pt>
                <c:pt idx="9">
                  <c:v>7564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B70-4E32-9F25-F9319DECF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9731704"/>
        <c:axId val="459729408"/>
      </c:scatterChart>
      <c:valAx>
        <c:axId val="4597317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9729408"/>
        <c:crosses val="autoZero"/>
        <c:crossBetween val="midCat"/>
      </c:valAx>
      <c:valAx>
        <c:axId val="459729408"/>
        <c:scaling>
          <c:orientation val="minMax"/>
          <c:min val="5000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97317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사고별 빈도수</a:t>
            </a:r>
            <a:endParaRPr lang="en-US" sz="2800" b="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38411009887790243"/>
          <c:y val="7.53631444553084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7144591831394302E-2"/>
          <c:y val="0.12467586585409288"/>
          <c:w val="0.94285540816860569"/>
          <c:h val="0.58070520914071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사고 수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산악기타</c:v>
                </c:pt>
                <c:pt idx="1">
                  <c:v>일반조난</c:v>
                </c:pt>
                <c:pt idx="2">
                  <c:v>실족추락</c:v>
                </c:pt>
                <c:pt idx="3">
                  <c:v>기타산악</c:v>
                </c:pt>
                <c:pt idx="4">
                  <c:v>개인질환</c:v>
                </c:pt>
                <c:pt idx="5">
                  <c:v>탈진탈수</c:v>
                </c:pt>
                <c:pt idx="6">
                  <c:v>개인질환</c:v>
                </c:pt>
                <c:pt idx="7">
                  <c:v>자살기도(산악)</c:v>
                </c:pt>
                <c:pt idx="8">
                  <c:v>낙석낙빙</c:v>
                </c:pt>
                <c:pt idx="9">
                  <c:v>암벽등반</c:v>
                </c:pt>
                <c:pt idx="10">
                  <c:v>저체온증</c:v>
                </c:pt>
                <c:pt idx="11">
                  <c:v>고온환경질환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1911</c:v>
                </c:pt>
                <c:pt idx="1">
                  <c:v>1358</c:v>
                </c:pt>
                <c:pt idx="2">
                  <c:v>714</c:v>
                </c:pt>
                <c:pt idx="3">
                  <c:v>634</c:v>
                </c:pt>
                <c:pt idx="4">
                  <c:v>322</c:v>
                </c:pt>
                <c:pt idx="5">
                  <c:v>153</c:v>
                </c:pt>
                <c:pt idx="6">
                  <c:v>139</c:v>
                </c:pt>
                <c:pt idx="7">
                  <c:v>36</c:v>
                </c:pt>
                <c:pt idx="8">
                  <c:v>10</c:v>
                </c:pt>
                <c:pt idx="9">
                  <c:v>9</c:v>
                </c:pt>
                <c:pt idx="10">
                  <c:v>7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DB-438E-AA69-30C137BDE0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33"/>
        <c:overlap val="4"/>
        <c:axId val="1510990720"/>
        <c:axId val="1331420192"/>
      </c:barChart>
      <c:catAx>
        <c:axId val="151099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1420192"/>
        <c:crosses val="autoZero"/>
        <c:auto val="1"/>
        <c:lblAlgn val="ctr"/>
        <c:lblOffset val="100"/>
        <c:noMultiLvlLbl val="0"/>
      </c:catAx>
      <c:valAx>
        <c:axId val="133142019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crossAx val="151099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C5CB-6390-4061-8DE8-0C81ED3F3D36}" type="datetimeFigureOut">
              <a:rPr lang="zh-CN" altLang="en-US" smtClean="0"/>
              <a:pPr/>
              <a:t>2019/7/8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D9478-11F9-42E4-A047-A71E524A9B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69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92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50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654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129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06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73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798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598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55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59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973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23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402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448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329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30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088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45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151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020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429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18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529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7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1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tags" Target="../tags/tag11.xml"/><Relationship Id="rId7" Type="http://schemas.openxmlformats.org/officeDocument/2006/relationships/image" Target="../media/image3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2.jpg"/><Relationship Id="rId11" Type="http://schemas.openxmlformats.org/officeDocument/2006/relationships/image" Target="../media/image37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6.jpg"/><Relationship Id="rId4" Type="http://schemas.openxmlformats.org/officeDocument/2006/relationships/tags" Target="../tags/tag12.xml"/><Relationship Id="rId9" Type="http://schemas.openxmlformats.org/officeDocument/2006/relationships/image" Target="../media/image35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tags" Target="../tags/tag15.xml"/><Relationship Id="rId7" Type="http://schemas.openxmlformats.org/officeDocument/2006/relationships/image" Target="../media/image33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8.jp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6.jpg"/><Relationship Id="rId4" Type="http://schemas.openxmlformats.org/officeDocument/2006/relationships/tags" Target="../tags/tag16.xml"/><Relationship Id="rId9" Type="http://schemas.openxmlformats.org/officeDocument/2006/relationships/image" Target="../media/image35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tags" Target="../tags/tag19.xml"/><Relationship Id="rId7" Type="http://schemas.openxmlformats.org/officeDocument/2006/relationships/image" Target="../media/image33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9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.xml"/><Relationship Id="rId9" Type="http://schemas.openxmlformats.org/officeDocument/2006/relationships/image" Target="../media/image3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36.jp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35.jp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0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E9C202D-AA06-4F3B-916F-4910D2FAE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80" y="-27384"/>
            <a:ext cx="4572000" cy="6912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D107A9-0E15-4509-9D18-9160797C0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76"/>
            <a:ext cx="4601383" cy="69127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623392" y="-19131"/>
            <a:ext cx="8896815" cy="6929275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1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2"/>
              </p:custDataLst>
            </p:nvPr>
          </p:nvSpPr>
          <p:spPr>
            <a:xfrm>
              <a:off x="7266354" y="9328064"/>
              <a:ext cx="6088525" cy="1309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3"/>
              </p:custDataLst>
            </p:nvPr>
          </p:nvSpPr>
          <p:spPr>
            <a:xfrm>
              <a:off x="9177968" y="10637890"/>
              <a:ext cx="2256640" cy="154564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336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11385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4680" y="22470"/>
            <a:ext cx="1221668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4AFD646A-975F-491B-97B2-6D73932FDCF9}"/>
              </a:ext>
            </a:extLst>
          </p:cNvPr>
          <p:cNvSpPr/>
          <p:nvPr/>
        </p:nvSpPr>
        <p:spPr>
          <a:xfrm>
            <a:off x="1675199" y="1268114"/>
            <a:ext cx="8664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 데이터 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경기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경북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경남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(2013~2018)</a:t>
            </a:r>
            <a:endParaRPr lang="ko-KR" altLang="en-US" sz="2000" dirty="0">
              <a:solidFill>
                <a:srgbClr val="F2F2F2"/>
              </a:solidFill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B69488F9-9352-43BA-80EE-B670BE91277D}"/>
              </a:ext>
            </a:extLst>
          </p:cNvPr>
          <p:cNvSpPr/>
          <p:nvPr/>
        </p:nvSpPr>
        <p:spPr>
          <a:xfrm>
            <a:off x="1675199" y="2711881"/>
            <a:ext cx="10369152" cy="717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marR="0" indent="-1460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소방청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산악 로우 데이터 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경기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경북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경남 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(2013~2018)</a:t>
            </a:r>
            <a:endParaRPr lang="ko-KR" altLang="en-US" sz="28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972FE8-189E-453B-9605-34CBB7D81C11}"/>
              </a:ext>
            </a:extLst>
          </p:cNvPr>
          <p:cNvSpPr txBox="1"/>
          <p:nvPr/>
        </p:nvSpPr>
        <p:spPr>
          <a:xfrm>
            <a:off x="5591944" y="5377279"/>
            <a:ext cx="645240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1"/>
            <a:r>
              <a:rPr lang="en-US" altLang="ko-KR" sz="1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기상자료 개방 포털 종관 기상 관측 </a:t>
            </a:r>
          </a:p>
          <a:p>
            <a:pPr fontAlgn="base" latinLnBrk="1"/>
            <a:r>
              <a:rPr lang="en-US" altLang="ko-KR" sz="1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https://data.kma.go.kr/data/grnd/selectAsosRltmList.do?pgmNo=36</a:t>
            </a:r>
          </a:p>
          <a:p>
            <a:pPr fontAlgn="base" latinLnBrk="1"/>
            <a:r>
              <a:rPr lang="en-US" altLang="ko-KR" sz="1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로우 데이터</a:t>
            </a:r>
            <a:endParaRPr lang="en-US" altLang="ko-KR" sz="14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fontAlgn="base" latinLnBrk="1"/>
            <a:r>
              <a:rPr lang="ko-KR" altLang="en-US" sz="1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신청 후 개인 메일 수취 </a:t>
            </a:r>
          </a:p>
          <a:p>
            <a:pPr fontAlgn="base" latinLnBrk="1"/>
            <a:endParaRPr lang="ko-KR" altLang="en-US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dirty="0">
              <a:solidFill>
                <a:srgbClr val="F2F2F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DA80F-5644-4C4B-9343-FAB5101ED9BD}"/>
              </a:ext>
            </a:extLst>
          </p:cNvPr>
          <p:cNvSpPr/>
          <p:nvPr/>
        </p:nvSpPr>
        <p:spPr>
          <a:xfrm>
            <a:off x="2251263" y="1794302"/>
            <a:ext cx="97930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기온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강수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기압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습도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일사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눈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구름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시정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지면상태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증발량 등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AC3FEE-F189-4655-A81A-F46D35D28736}"/>
              </a:ext>
            </a:extLst>
          </p:cNvPr>
          <p:cNvSpPr/>
          <p:nvPr/>
        </p:nvSpPr>
        <p:spPr>
          <a:xfrm>
            <a:off x="2251263" y="3410845"/>
            <a:ext cx="8592616" cy="449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 marR="0" indent="-1460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구조 보고서 번호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소방서명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센터명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등록일시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신고일시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사고원인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사고장소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활동개요</a:t>
            </a:r>
          </a:p>
        </p:txBody>
      </p:sp>
    </p:spTree>
    <p:extLst>
      <p:ext uri="{BB962C8B-B14F-4D97-AF65-F5344CB8AC3E}">
        <p14:creationId xmlns:p14="http://schemas.microsoft.com/office/powerpoint/2010/main" val="165509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선정 이유 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C7B0440-3B3D-44F8-A588-1C58341862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2" b="100000" l="1341" r="97765">
                        <a14:foregroundMark x1="37556" y1="5015" x2="63040" y2="6490"/>
                        <a14:foregroundMark x1="32191" y1="8112" x2="51118" y2="8260"/>
                        <a14:foregroundMark x1="33532" y1="4425" x2="71088" y2="5900"/>
                        <a14:foregroundMark x1="33681" y1="6932" x2="72876" y2="9440"/>
                        <a14:foregroundMark x1="60209" y1="8702" x2="73025" y2="8407"/>
                        <a14:foregroundMark x1="33979" y1="2802" x2="57228" y2="3097"/>
                        <a14:foregroundMark x1="37705" y1="3835" x2="59463" y2="2802"/>
                        <a14:foregroundMark x1="60060" y1="3097" x2="66468" y2="6342"/>
                        <a14:foregroundMark x1="55440" y1="2950" x2="47094" y2="10324"/>
                        <a14:backgroundMark x1="42623" y1="50885" x2="48882" y2="448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186" y="1204787"/>
            <a:ext cx="2860318" cy="28901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BA66828-8B8D-4051-8DE5-436D35F7E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5" b="97198" l="3428" r="95678">
                        <a14:foregroundMark x1="29359" y1="2212" x2="71088" y2="5605"/>
                        <a14:foregroundMark x1="37556" y1="7817" x2="37556" y2="7817"/>
                        <a14:foregroundMark x1="30999" y1="6785" x2="68554" y2="9735"/>
                        <a14:foregroundMark x1="69300" y1="6932" x2="69300" y2="885"/>
                        <a14:backgroundMark x1="40238" y1="50147" x2="50671" y2="41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423" y="1258923"/>
            <a:ext cx="2860318" cy="28901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3C11EBE-6A1D-4702-9328-260D86700C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75" b="98673" l="1788" r="97317">
                        <a14:foregroundMark x1="32936" y1="1475" x2="68703" y2="10767"/>
                        <a14:foregroundMark x1="36364" y1="8407" x2="67064" y2="3540"/>
                        <a14:foregroundMark x1="68554" y1="5605" x2="29061" y2="3245"/>
                        <a14:foregroundMark x1="30999" y1="5457" x2="66617" y2="10767"/>
                        <a14:foregroundMark x1="69747" y1="3687" x2="33085" y2="2802"/>
                        <a14:foregroundMark x1="67809" y1="11062" x2="63934" y2="4277"/>
                        <a14:foregroundMark x1="61252" y1="1917" x2="54993" y2="4425"/>
                        <a14:foregroundMark x1="54694" y1="4425" x2="54694" y2="4425"/>
                        <a14:backgroundMark x1="44560" y1="54867" x2="45455" y2="454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60" y="1258923"/>
            <a:ext cx="2860318" cy="2890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811D95-12C6-47EC-B3A3-278D3BF23482}"/>
              </a:ext>
            </a:extLst>
          </p:cNvPr>
          <p:cNvSpPr txBox="1"/>
          <p:nvPr/>
        </p:nvSpPr>
        <p:spPr>
          <a:xfrm>
            <a:off x="1775520" y="5301208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목적에 맞는 날씨 데이터의 컬럼을 선택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ctr"/>
            <a:endParaRPr lang="en-US" altLang="ko-KR" sz="24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분포가 적절하고 사고의 유형에 영향을 주는 날씨를 선정</a:t>
            </a:r>
          </a:p>
        </p:txBody>
      </p:sp>
    </p:spTree>
    <p:extLst>
      <p:ext uri="{BB962C8B-B14F-4D97-AF65-F5344CB8AC3E}">
        <p14:creationId xmlns:p14="http://schemas.microsoft.com/office/powerpoint/2010/main" val="367073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선정 이유 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CBAF16-EDA6-47B1-9D18-DA986B573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198" l="894" r="92996">
                        <a14:foregroundMark x1="88823" y1="54867" x2="90760" y2="54867"/>
                        <a14:foregroundMark x1="36811" y1="5310" x2="64531" y2="6047"/>
                        <a14:foregroundMark x1="37556" y1="5900" x2="70790" y2="6932"/>
                        <a14:foregroundMark x1="28614" y1="6490" x2="72727" y2="4277"/>
                        <a14:foregroundMark x1="40537" y1="4720" x2="42325" y2="8260"/>
                        <a14:foregroundMark x1="37705" y1="5457" x2="61550" y2="10324"/>
                        <a14:foregroundMark x1="32489" y1="4867" x2="59314" y2="3392"/>
                        <a14:foregroundMark x1="33085" y1="3097" x2="50224" y2="3097"/>
                        <a14:foregroundMark x1="33383" y1="2212" x2="44560" y2="6342"/>
                        <a14:foregroundMark x1="58420" y1="9292" x2="67362" y2="2950"/>
                        <a14:backgroundMark x1="50373" y1="49705" x2="41133" y2="53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36" y="1273254"/>
            <a:ext cx="2957151" cy="298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DF3F0F-E887-46C4-A3ED-9FA4A761B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65" b="91888" l="6408" r="90462">
                        <a14:foregroundMark x1="7154" y1="23156" x2="7004" y2="15929"/>
                        <a14:foregroundMark x1="46200" y1="92035" x2="53949" y2="91298"/>
                        <a14:foregroundMark x1="90462" y1="54867" x2="90462" y2="51622"/>
                        <a14:foregroundMark x1="38748" y1="4425" x2="62891" y2="5310"/>
                        <a14:foregroundMark x1="37258" y1="2065" x2="60954" y2="8112"/>
                        <a14:foregroundMark x1="36066" y1="8702" x2="62295" y2="3245"/>
                        <a14:foregroundMark x1="37258" y1="4867" x2="63487" y2="5457"/>
                        <a14:foregroundMark x1="34277" y1="3835" x2="47243" y2="7817"/>
                        <a14:foregroundMark x1="48435" y1="7670" x2="66617" y2="4277"/>
                        <a14:foregroundMark x1="54993" y1="9587" x2="71386" y2="7670"/>
                        <a14:foregroundMark x1="56781" y1="7670" x2="60656" y2="6342"/>
                        <a14:backgroundMark x1="49925" y1="52065" x2="50075" y2="48230"/>
                        <a14:backgroundMark x1="48137" y1="59440" x2="53800" y2="45428"/>
                        <a14:backgroundMark x1="43219" y1="57080" x2="45007" y2="47640"/>
                        <a14:backgroundMark x1="54247" y1="58997" x2="39344" y2="42330"/>
                        <a14:backgroundMark x1="59911" y1="57080" x2="44411" y2="42773"/>
                        <a14:backgroundMark x1="40387" y1="64454" x2="59911" y2="48525"/>
                        <a14:backgroundMark x1="47392" y1="41888" x2="43666" y2="57965"/>
                        <a14:backgroundMark x1="44858" y1="39971" x2="49031" y2="38496"/>
                        <a14:backgroundMark x1="51565" y1="38791" x2="59613" y2="42035"/>
                        <a14:backgroundMark x1="59762" y1="45133" x2="62444" y2="51475"/>
                        <a14:backgroundMark x1="61997" y1="52360" x2="59016" y2="59292"/>
                        <a14:backgroundMark x1="61997" y1="58555" x2="59463" y2="60914"/>
                        <a14:backgroundMark x1="61252" y1="60619" x2="49329" y2="65634"/>
                        <a14:backgroundMark x1="42474" y1="58555" x2="38450" y2="51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12" y="1273254"/>
            <a:ext cx="2957151" cy="298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320122-A38D-45B4-BD79-466079E994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5133" l="1490" r="95678">
                        <a14:foregroundMark x1="40537" y1="5310" x2="71088" y2="6195"/>
                        <a14:foregroundMark x1="37854" y1="3097" x2="69896" y2="2950"/>
                        <a14:foregroundMark x1="39791" y1="4867" x2="67511" y2="5457"/>
                        <a14:foregroundMark x1="31595" y1="3392" x2="74516" y2="3835"/>
                        <a14:foregroundMark x1="33979" y1="6195" x2="73025" y2="8997"/>
                        <a14:foregroundMark x1="48137" y1="8407" x2="72131" y2="11062"/>
                        <a14:foregroundMark x1="38599" y1="5900" x2="61401" y2="7375"/>
                        <a14:foregroundMark x1="38897" y1="1475" x2="58867" y2="7227"/>
                        <a14:foregroundMark x1="38450" y1="8260" x2="46051" y2="9292"/>
                        <a14:foregroundMark x1="36960" y1="6637" x2="45753" y2="2802"/>
                        <a14:foregroundMark x1="51416" y1="3982" x2="61401" y2="8407"/>
                        <a14:backgroundMark x1="40686" y1="43510" x2="45604" y2="41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424" y="1308998"/>
            <a:ext cx="2957151" cy="298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0699C1-E1DC-4B3E-BFBE-A490ECAEC3C7}"/>
              </a:ext>
            </a:extLst>
          </p:cNvPr>
          <p:cNvSpPr txBox="1"/>
          <p:nvPr/>
        </p:nvSpPr>
        <p:spPr>
          <a:xfrm>
            <a:off x="1775520" y="5301208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목적에 맞는 날씨 데이터의 컬럼을 선택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ctr"/>
            <a:endParaRPr lang="en-US" altLang="ko-KR" sz="24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분포가 적절하고 사고의 유형에 영향을 주는 날씨를 선정</a:t>
            </a:r>
          </a:p>
        </p:txBody>
      </p:sp>
    </p:spTree>
    <p:extLst>
      <p:ext uri="{BB962C8B-B14F-4D97-AF65-F5344CB8AC3E}">
        <p14:creationId xmlns:p14="http://schemas.microsoft.com/office/powerpoint/2010/main" val="145823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선정 이유  </a:t>
            </a:r>
          </a:p>
        </p:txBody>
      </p:sp>
      <p:sp>
        <p:nvSpPr>
          <p:cNvPr id="7" name="Freeform 36">
            <a:extLst>
              <a:ext uri="{FF2B5EF4-FFF2-40B4-BE49-F238E27FC236}">
                <a16:creationId xmlns:a16="http://schemas.microsoft.com/office/drawing/2014/main" id="{0377E37E-2355-41D0-9AF7-B97CEF9B54F1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Freeform 36">
            <a:extLst>
              <a:ext uri="{FF2B5EF4-FFF2-40B4-BE49-F238E27FC236}">
                <a16:creationId xmlns:a16="http://schemas.microsoft.com/office/drawing/2014/main" id="{12102CA7-C127-4D15-BA47-F01C47CB1E5A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3AB57-B621-496B-8F43-28BAF2FED635}"/>
              </a:ext>
            </a:extLst>
          </p:cNvPr>
          <p:cNvSpPr txBox="1"/>
          <p:nvPr/>
        </p:nvSpPr>
        <p:spPr>
          <a:xfrm>
            <a:off x="2315580" y="5301208"/>
            <a:ext cx="756084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종류 별로 산악 사고 유형의 합을 구해</a:t>
            </a:r>
            <a:endParaRPr lang="en-US" altLang="ko-KR" sz="24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가장 높은 상위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가지의 원인을 선택</a:t>
            </a:r>
          </a:p>
        </p:txBody>
      </p:sp>
      <p:graphicFrame>
        <p:nvGraphicFramePr>
          <p:cNvPr id="11" name="Chart 12">
            <a:extLst>
              <a:ext uri="{FF2B5EF4-FFF2-40B4-BE49-F238E27FC236}">
                <a16:creationId xmlns:a16="http://schemas.microsoft.com/office/drawing/2014/main" id="{96A19439-9AA6-4E0C-9222-2FC02036FF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9978237"/>
              </p:ext>
            </p:extLst>
          </p:nvPr>
        </p:nvGraphicFramePr>
        <p:xfrm>
          <a:off x="1631504" y="487708"/>
          <a:ext cx="8712968" cy="4381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5629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5128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17135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6288360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컬럼 명 변경후 병합 </a:t>
            </a:r>
          </a:p>
        </p:txBody>
      </p:sp>
      <p:sp>
        <p:nvSpPr>
          <p:cNvPr id="10" name="직사각형 12">
            <a:extLst>
              <a:ext uri="{FF2B5EF4-FFF2-40B4-BE49-F238E27FC236}">
                <a16:creationId xmlns:a16="http://schemas.microsoft.com/office/drawing/2014/main" id="{D1F42E90-8DBF-43C6-BA2A-657390FD9CC7}"/>
              </a:ext>
            </a:extLst>
          </p:cNvPr>
          <p:cNvSpPr/>
          <p:nvPr/>
        </p:nvSpPr>
        <p:spPr>
          <a:xfrm>
            <a:off x="3146715" y="5402686"/>
            <a:ext cx="58985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데이터에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OUTER JOIN</a:t>
            </a:r>
            <a:endParaRPr lang="ko-KR" altLang="en-US" sz="24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48A048E3-874C-4019-B08A-A475EF7CE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145091"/>
              </p:ext>
            </p:extLst>
          </p:nvPr>
        </p:nvGraphicFramePr>
        <p:xfrm>
          <a:off x="2118846" y="1700808"/>
          <a:ext cx="3546042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021">
                  <a:extLst>
                    <a:ext uri="{9D8B030D-6E8A-4147-A177-3AD203B41FA5}">
                      <a16:colId xmlns:a16="http://schemas.microsoft.com/office/drawing/2014/main" val="2109242029"/>
                    </a:ext>
                  </a:extLst>
                </a:gridCol>
                <a:gridCol w="1773021">
                  <a:extLst>
                    <a:ext uri="{9D8B030D-6E8A-4147-A177-3AD203B41FA5}">
                      <a16:colId xmlns:a16="http://schemas.microsoft.com/office/drawing/2014/main" val="503041937"/>
                    </a:ext>
                  </a:extLst>
                </a:gridCol>
              </a:tblGrid>
              <a:tr h="268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변경 전</a:t>
                      </a:r>
                    </a:p>
                  </a:txBody>
                  <a:tcPr>
                    <a:solidFill>
                      <a:srgbClr val="658BA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변경 후</a:t>
                      </a:r>
                    </a:p>
                  </a:txBody>
                  <a:tcPr>
                    <a:solidFill>
                      <a:srgbClr val="658BA3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539857"/>
                  </a:ext>
                </a:extLst>
              </a:tr>
              <a:tr h="3289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DATE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669982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기온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TEMP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528175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RAIN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116526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적설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SNOW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8967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습도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HUMI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6285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이슬점 온도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DEW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083919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풍속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WIND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971104"/>
                  </a:ext>
                </a:extLst>
              </a:tr>
            </a:tbl>
          </a:graphicData>
        </a:graphic>
      </p:graphicFrame>
      <p:graphicFrame>
        <p:nvGraphicFramePr>
          <p:cNvPr id="12" name="표 35">
            <a:extLst>
              <a:ext uri="{FF2B5EF4-FFF2-40B4-BE49-F238E27FC236}">
                <a16:creationId xmlns:a16="http://schemas.microsoft.com/office/drawing/2014/main" id="{8295B37B-7BB7-4184-909D-46806ACC6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952907"/>
              </p:ext>
            </p:extLst>
          </p:nvPr>
        </p:nvGraphicFramePr>
        <p:xfrm>
          <a:off x="6672064" y="1706118"/>
          <a:ext cx="354604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8738">
                  <a:extLst>
                    <a:ext uri="{9D8B030D-6E8A-4147-A177-3AD203B41FA5}">
                      <a16:colId xmlns:a16="http://schemas.microsoft.com/office/drawing/2014/main" val="2367839094"/>
                    </a:ext>
                  </a:extLst>
                </a:gridCol>
                <a:gridCol w="1867303">
                  <a:extLst>
                    <a:ext uri="{9D8B030D-6E8A-4147-A177-3AD203B41FA5}">
                      <a16:colId xmlns:a16="http://schemas.microsoft.com/office/drawing/2014/main" val="2534304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/>
                        <a:t>변경 전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3E6E8C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/>
                        <a:t>변경 후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3E6E8C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5810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6271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사고유형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CAUSE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107380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CD9EEA71-D99F-4C9A-82E1-7459E7240DB6}"/>
              </a:ext>
            </a:extLst>
          </p:cNvPr>
          <p:cNvGrpSpPr/>
          <p:nvPr/>
        </p:nvGrpSpPr>
        <p:grpSpPr>
          <a:xfrm>
            <a:off x="2281450" y="1124744"/>
            <a:ext cx="7629100" cy="576064"/>
            <a:chOff x="2281450" y="1124744"/>
            <a:chExt cx="7629100" cy="5760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1644E06-CD2B-4CAB-B452-09AA3435A215}"/>
                </a:ext>
              </a:extLst>
            </p:cNvPr>
            <p:cNvSpPr/>
            <p:nvPr/>
          </p:nvSpPr>
          <p:spPr>
            <a:xfrm>
              <a:off x="2281450" y="1124744"/>
              <a:ext cx="2376264" cy="57606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날씨 데이터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E66BDB5-56A6-4F6E-BDB8-5861EA489A52}"/>
                </a:ext>
              </a:extLst>
            </p:cNvPr>
            <p:cNvSpPr/>
            <p:nvPr/>
          </p:nvSpPr>
          <p:spPr>
            <a:xfrm>
              <a:off x="7534286" y="1124744"/>
              <a:ext cx="2376264" cy="57606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사고 데이터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0299A9-53AB-441A-8C16-E221FB6974DB}"/>
              </a:ext>
            </a:extLst>
          </p:cNvPr>
          <p:cNvCxnSpPr/>
          <p:nvPr/>
        </p:nvCxnSpPr>
        <p:spPr>
          <a:xfrm flipV="1">
            <a:off x="5681602" y="2254758"/>
            <a:ext cx="990462" cy="22114"/>
          </a:xfrm>
          <a:prstGeom prst="line">
            <a:avLst/>
          </a:prstGeom>
          <a:ln w="508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20">
            <a:extLst>
              <a:ext uri="{FF2B5EF4-FFF2-40B4-BE49-F238E27FC236}">
                <a16:creationId xmlns:a16="http://schemas.microsoft.com/office/drawing/2014/main" id="{6D6B2732-0412-4692-80F7-E677DE109937}"/>
              </a:ext>
            </a:extLst>
          </p:cNvPr>
          <p:cNvSpPr/>
          <p:nvPr/>
        </p:nvSpPr>
        <p:spPr>
          <a:xfrm>
            <a:off x="2135560" y="2060848"/>
            <a:ext cx="3546042" cy="389298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20">
            <a:extLst>
              <a:ext uri="{FF2B5EF4-FFF2-40B4-BE49-F238E27FC236}">
                <a16:creationId xmlns:a16="http://schemas.microsoft.com/office/drawing/2014/main" id="{F0B51D7C-710F-4E96-AF08-4EC21E602D2F}"/>
              </a:ext>
            </a:extLst>
          </p:cNvPr>
          <p:cNvSpPr/>
          <p:nvPr/>
        </p:nvSpPr>
        <p:spPr>
          <a:xfrm>
            <a:off x="6672063" y="2039685"/>
            <a:ext cx="3546042" cy="389298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726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6773850-47EC-470C-A213-D903F2A83E56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3.1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30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준비 절차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A9907C-BF06-4469-BB98-B748450C156E}"/>
              </a:ext>
            </a:extLst>
          </p:cNvPr>
          <p:cNvSpPr/>
          <p:nvPr/>
        </p:nvSpPr>
        <p:spPr>
          <a:xfrm>
            <a:off x="1271464" y="4725144"/>
            <a:ext cx="8933856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정리</a:t>
            </a: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데이터에 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Na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값과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빈 측정 값 존재 파악</a:t>
            </a: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감소 </a:t>
            </a: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소방서 명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센터 명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등록일시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신고일시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사고장소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활동개요 컬럼을 사용하지 않는다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상위 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날씨를 제외한 나머지 컬럼을 원본 데이터에서 제외한다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A76C8D-18F6-4406-AC86-70066496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6" y="2996952"/>
            <a:ext cx="10945448" cy="167110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0D85CF1-C77B-4D6C-A077-A0B31D2B7447}"/>
              </a:ext>
            </a:extLst>
          </p:cNvPr>
          <p:cNvSpPr/>
          <p:nvPr/>
        </p:nvSpPr>
        <p:spPr>
          <a:xfrm>
            <a:off x="767408" y="3277680"/>
            <a:ext cx="1728192" cy="302639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2D4F7CE-23A7-40ED-9DEA-5FC0F635651B}"/>
              </a:ext>
            </a:extLst>
          </p:cNvPr>
          <p:cNvSpPr/>
          <p:nvPr/>
        </p:nvSpPr>
        <p:spPr>
          <a:xfrm>
            <a:off x="3935760" y="3277680"/>
            <a:ext cx="2016224" cy="302639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3303A02-21BE-4F82-9887-F712DC32D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07" y="890529"/>
            <a:ext cx="9289585" cy="187468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6BEE24D-B5EB-4097-9651-66F5F4429A4E}"/>
              </a:ext>
            </a:extLst>
          </p:cNvPr>
          <p:cNvSpPr/>
          <p:nvPr/>
        </p:nvSpPr>
        <p:spPr>
          <a:xfrm>
            <a:off x="2513740" y="1516273"/>
            <a:ext cx="2088232" cy="315377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2C1AFD4-35D9-4BB8-AE6C-D8E757C502B7}"/>
              </a:ext>
            </a:extLst>
          </p:cNvPr>
          <p:cNvSpPr/>
          <p:nvPr/>
        </p:nvSpPr>
        <p:spPr>
          <a:xfrm>
            <a:off x="7896200" y="1567889"/>
            <a:ext cx="720080" cy="204927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8463EB5-DA8B-4B8B-83AB-4C2D674C769E}"/>
              </a:ext>
            </a:extLst>
          </p:cNvPr>
          <p:cNvSpPr/>
          <p:nvPr/>
        </p:nvSpPr>
        <p:spPr>
          <a:xfrm>
            <a:off x="2524974" y="1092039"/>
            <a:ext cx="8118764" cy="274340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8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679241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3.1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30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누락 값 처리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7C1251-5BF0-47BF-A589-DD77EF721607}"/>
              </a:ext>
            </a:extLst>
          </p:cNvPr>
          <p:cNvGrpSpPr/>
          <p:nvPr/>
        </p:nvGrpSpPr>
        <p:grpSpPr>
          <a:xfrm>
            <a:off x="2619760" y="852918"/>
            <a:ext cx="6952480" cy="1740883"/>
            <a:chOff x="1631504" y="916375"/>
            <a:chExt cx="9167654" cy="176691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E52BDD-4E70-47F7-9923-00E550BEB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504" y="916375"/>
              <a:ext cx="9167654" cy="1766917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0F48C50-2ECA-4096-81F3-B9362B116FF9}"/>
                </a:ext>
              </a:extLst>
            </p:cNvPr>
            <p:cNvSpPr/>
            <p:nvPr/>
          </p:nvSpPr>
          <p:spPr>
            <a:xfrm>
              <a:off x="7968208" y="1700808"/>
              <a:ext cx="792088" cy="273695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70E9ACE-15A4-4240-B1F6-DFBA93DDEEBB}"/>
                </a:ext>
              </a:extLst>
            </p:cNvPr>
            <p:cNvSpPr/>
            <p:nvPr/>
          </p:nvSpPr>
          <p:spPr>
            <a:xfrm>
              <a:off x="3287688" y="1729750"/>
              <a:ext cx="1440161" cy="24475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28CE707-269C-4810-BC39-870B24D4A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914" y="2751043"/>
            <a:ext cx="7907534" cy="180818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128B9DF-9EAD-43A6-9ABA-E335EC799A76}"/>
              </a:ext>
            </a:extLst>
          </p:cNvPr>
          <p:cNvSpPr/>
          <p:nvPr/>
        </p:nvSpPr>
        <p:spPr>
          <a:xfrm>
            <a:off x="3719736" y="2924944"/>
            <a:ext cx="648072" cy="1080120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D0706B-8E05-4506-BB75-B8F2AE9C8F11}"/>
              </a:ext>
            </a:extLst>
          </p:cNvPr>
          <p:cNvGrpSpPr/>
          <p:nvPr/>
        </p:nvGrpSpPr>
        <p:grpSpPr>
          <a:xfrm>
            <a:off x="2459989" y="4974617"/>
            <a:ext cx="1415772" cy="1269695"/>
            <a:chOff x="3167875" y="4932466"/>
            <a:chExt cx="1415772" cy="12696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37F607B-DA10-48BD-88AB-2559F97B3485}"/>
                </a:ext>
              </a:extLst>
            </p:cNvPr>
            <p:cNvSpPr/>
            <p:nvPr/>
          </p:nvSpPr>
          <p:spPr>
            <a:xfrm>
              <a:off x="3167875" y="4932466"/>
              <a:ext cx="9300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삭제 </a:t>
              </a:r>
              <a:endParaRPr lang="ko-KR" alt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5D6885-0CBB-4E6D-B16B-62118E1C6542}"/>
                </a:ext>
              </a:extLst>
            </p:cNvPr>
            <p:cNvSpPr/>
            <p:nvPr/>
          </p:nvSpPr>
          <p:spPr>
            <a:xfrm>
              <a:off x="3167875" y="5832829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더미 대체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B2E7F8-9DA1-4C3C-B738-55D25A720DD6}"/>
              </a:ext>
            </a:extLst>
          </p:cNvPr>
          <p:cNvGrpSpPr/>
          <p:nvPr/>
        </p:nvGrpSpPr>
        <p:grpSpPr>
          <a:xfrm>
            <a:off x="2619760" y="5323451"/>
            <a:ext cx="7843814" cy="1422036"/>
            <a:chOff x="2495600" y="5295111"/>
            <a:chExt cx="7843814" cy="142203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D79395E-C799-40A3-86BF-04D6C381ED20}"/>
                </a:ext>
              </a:extLst>
            </p:cNvPr>
            <p:cNvSpPr/>
            <p:nvPr/>
          </p:nvSpPr>
          <p:spPr>
            <a:xfrm>
              <a:off x="2495600" y="6193927"/>
              <a:ext cx="784381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Snow, Rain 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의 빈 값을 기상청 데이터와 비교 후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대체 </a:t>
              </a:r>
              <a:endPara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평균대체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: 5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 이하의 연속된 빈 데이터를 위아래 데이터의 평균 값으로 대체하여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Null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값 제거 </a:t>
              </a:r>
              <a:endPara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BA4F3C-A9B3-4434-8D94-ADFECCF537A0}"/>
                </a:ext>
              </a:extLst>
            </p:cNvPr>
            <p:cNvSpPr/>
            <p:nvPr/>
          </p:nvSpPr>
          <p:spPr>
            <a:xfrm>
              <a:off x="2495600" y="5295111"/>
              <a:ext cx="6096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데이터의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Null 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값을 삭제  </a:t>
              </a:r>
              <a:endPara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사용하지 않는 데이터 컬럼을 삭제</a:t>
              </a:r>
              <a:endPara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7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CE68D7-5F2D-4E04-8D9A-B7FC52DF014C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3.1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30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67BAD3-9145-40CA-8205-E61BF67B6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176" y="816003"/>
            <a:ext cx="6810008" cy="370097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7566682-F3AF-4AB3-8484-4ECDE44CDDC8}"/>
              </a:ext>
            </a:extLst>
          </p:cNvPr>
          <p:cNvSpPr/>
          <p:nvPr/>
        </p:nvSpPr>
        <p:spPr>
          <a:xfrm>
            <a:off x="5159896" y="2434580"/>
            <a:ext cx="5688632" cy="648072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68D0C2-D7E6-4E73-8DE0-68B3AEFCC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8" y="1409054"/>
            <a:ext cx="2448272" cy="207535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E560C76-9F5B-42A8-9528-41B16A11DA5F}"/>
              </a:ext>
            </a:extLst>
          </p:cNvPr>
          <p:cNvGrpSpPr/>
          <p:nvPr/>
        </p:nvGrpSpPr>
        <p:grpSpPr>
          <a:xfrm>
            <a:off x="2495550" y="4962939"/>
            <a:ext cx="2183611" cy="1214145"/>
            <a:chOff x="-26393" y="4943956"/>
            <a:chExt cx="2183611" cy="121414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32ABD46-AD8E-40CE-BDE8-EEA01B51676B}"/>
                </a:ext>
              </a:extLst>
            </p:cNvPr>
            <p:cNvSpPr/>
            <p:nvPr/>
          </p:nvSpPr>
          <p:spPr>
            <a:xfrm>
              <a:off x="-26393" y="5788769"/>
              <a:ext cx="21531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간격에 따른 분할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F57A5B-F96D-4615-9964-C4514D65D4BE}"/>
                </a:ext>
              </a:extLst>
            </p:cNvPr>
            <p:cNvSpPr/>
            <p:nvPr/>
          </p:nvSpPr>
          <p:spPr>
            <a:xfrm>
              <a:off x="-26393" y="4943956"/>
              <a:ext cx="21836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특성에 따른 분할 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32402A-CA57-4A2E-A48D-0D4148061EE4}"/>
              </a:ext>
            </a:extLst>
          </p:cNvPr>
          <p:cNvGrpSpPr/>
          <p:nvPr/>
        </p:nvGrpSpPr>
        <p:grpSpPr>
          <a:xfrm>
            <a:off x="2635758" y="5316124"/>
            <a:ext cx="6920484" cy="1601325"/>
            <a:chOff x="2351584" y="5260832"/>
            <a:chExt cx="6920484" cy="160132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D9192AA-2B99-4024-B845-B2684E2AD525}"/>
                </a:ext>
              </a:extLst>
            </p:cNvPr>
            <p:cNvSpPr/>
            <p:nvPr/>
          </p:nvSpPr>
          <p:spPr>
            <a:xfrm>
              <a:off x="2351584" y="5877272"/>
              <a:ext cx="6920484" cy="9848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ko-KR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사고의 발생 유무에 따라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과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 조정하여 컬럼에 추가</a:t>
              </a:r>
              <a:endPara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Temp, </a:t>
              </a:r>
              <a:r>
                <a:rPr lang="en-US" altLang="ko-KR" sz="1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humi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wind, dew 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데이터를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10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도 간격으로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단계로 구분하여 컬럼에 추가</a:t>
              </a:r>
              <a:endPara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Snow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Rain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데이터를 발생유무에 따라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과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 조정하여 컬럼에 추가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8EC7F6-4F05-4F32-ADC5-A4B07AC288C1}"/>
                </a:ext>
              </a:extLst>
            </p:cNvPr>
            <p:cNvSpPr/>
            <p:nvPr/>
          </p:nvSpPr>
          <p:spPr>
            <a:xfrm>
              <a:off x="2351584" y="5260832"/>
              <a:ext cx="6096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: 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수치형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연속형</a:t>
              </a:r>
              <a:endPara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산악사고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: 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범주형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– 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명목형 </a:t>
              </a:r>
              <a:endPara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719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3E2C099-7622-47F3-95BF-3FBD79FD8C05}"/>
              </a:ext>
            </a:extLst>
          </p:cNvPr>
          <p:cNvGrpSpPr/>
          <p:nvPr/>
        </p:nvGrpSpPr>
        <p:grpSpPr>
          <a:xfrm>
            <a:off x="800109" y="2998098"/>
            <a:ext cx="10591782" cy="3571582"/>
            <a:chOff x="767408" y="2370247"/>
            <a:chExt cx="10591782" cy="3571582"/>
          </a:xfrm>
        </p:grpSpPr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34416EFA-FFEC-47B0-B4AA-DB4A0177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2705" y="2370247"/>
              <a:ext cx="215408" cy="36229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17E8728-5CA4-4C25-A247-B8A36522C7DC}"/>
                </a:ext>
              </a:extLst>
            </p:cNvPr>
            <p:cNvSpPr/>
            <p:nvPr/>
          </p:nvSpPr>
          <p:spPr>
            <a:xfrm>
              <a:off x="3107635" y="4448472"/>
              <a:ext cx="1556419" cy="11557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sz="1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 정의 </a:t>
              </a:r>
              <a:endPara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 </a:t>
              </a: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 수집 </a:t>
              </a:r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 선정 이유 </a:t>
              </a:r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endParaRPr lang="ko-KR" altLang="en-US" sz="9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9D59652-9B94-4373-AAC5-BE2C5F59D4AE}"/>
                </a:ext>
              </a:extLst>
            </p:cNvPr>
            <p:cNvSpPr/>
            <p:nvPr/>
          </p:nvSpPr>
          <p:spPr>
            <a:xfrm>
              <a:off x="9676428" y="4447702"/>
              <a:ext cx="1630726" cy="940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5. </a:t>
              </a:r>
              <a:r>
                <a:rPr lang="ko-KR" altLang="en-US" sz="1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최종 결과</a:t>
              </a:r>
              <a:endPara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서비스 활용 방안</a:t>
              </a:r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기대 효과</a:t>
              </a:r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501A15A-61AA-4D08-A4B4-0A39D941D6B1}"/>
                </a:ext>
              </a:extLst>
            </p:cNvPr>
            <p:cNvSpPr/>
            <p:nvPr/>
          </p:nvSpPr>
          <p:spPr>
            <a:xfrm>
              <a:off x="767408" y="4448472"/>
              <a:ext cx="1901649" cy="669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1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공모 배경</a:t>
              </a:r>
              <a:endPara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주제 선정 배경 및 이유 </a:t>
              </a:r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F8E197-15A1-43F5-8DB8-918A518193EF}"/>
                </a:ext>
              </a:extLst>
            </p:cNvPr>
            <p:cNvSpPr/>
            <p:nvPr/>
          </p:nvSpPr>
          <p:spPr>
            <a:xfrm>
              <a:off x="4837902" y="4374926"/>
              <a:ext cx="2554242" cy="13157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. </a:t>
              </a:r>
              <a:r>
                <a:rPr lang="ko-KR" altLang="en-US" sz="1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 </a:t>
              </a:r>
              <a:r>
                <a:rPr lang="ko-KR" altLang="en-US" sz="1400" b="1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전처리</a:t>
              </a:r>
              <a:r>
                <a:rPr lang="ko-KR" altLang="en-US" sz="1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및 분석 계획 </a:t>
              </a:r>
              <a:endParaRPr lang="en-US" altLang="ko-KR" sz="1400" b="1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 </a:t>
              </a:r>
              <a:r>
                <a:rPr lang="ko-KR" altLang="en-US" sz="1200" dirty="0" err="1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전처리</a:t>
              </a:r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 </a:t>
              </a:r>
              <a:r>
                <a:rPr lang="ko-KR" altLang="en-US" sz="1200" dirty="0" err="1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전처리</a:t>
              </a: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결과</a:t>
              </a:r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분석 계획</a:t>
              </a:r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9323A4-E889-4245-A8F9-7046C63FB96D}"/>
                </a:ext>
              </a:extLst>
            </p:cNvPr>
            <p:cNvSpPr/>
            <p:nvPr/>
          </p:nvSpPr>
          <p:spPr>
            <a:xfrm>
              <a:off x="7546020" y="4446933"/>
              <a:ext cx="1862348" cy="1494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4.</a:t>
              </a:r>
              <a:r>
                <a:rPr lang="ko-KR" altLang="en-US" sz="1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분석 결과</a:t>
              </a:r>
              <a:endPara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ko-KR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ROC-Curve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ko-KR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AIC  </a:t>
              </a: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적합성 검사</a:t>
              </a:r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로지스틱 회귀분석</a:t>
              </a:r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endParaRPr lang="en-US" altLang="ko-KR" sz="12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3991F20-2A69-4977-8E1F-743FB701E1A1}"/>
                </a:ext>
              </a:extLst>
            </p:cNvPr>
            <p:cNvGrpSpPr/>
            <p:nvPr/>
          </p:nvGrpSpPr>
          <p:grpSpPr>
            <a:xfrm>
              <a:off x="3018445" y="2370247"/>
              <a:ext cx="1734798" cy="1734798"/>
              <a:chOff x="987886" y="3273219"/>
              <a:chExt cx="900000" cy="900000"/>
            </a:xfrm>
            <a:solidFill>
              <a:srgbClr val="9BD1F2"/>
            </a:solidFill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4CCFB96D-C935-4321-AFBE-4775B0F3CCCA}"/>
                  </a:ext>
                </a:extLst>
              </p:cNvPr>
              <p:cNvSpPr/>
              <p:nvPr/>
            </p:nvSpPr>
            <p:spPr>
              <a:xfrm>
                <a:off x="987886" y="3273219"/>
                <a:ext cx="900000" cy="900000"/>
              </a:xfrm>
              <a:prstGeom prst="ellipse">
                <a:avLst/>
              </a:prstGeom>
              <a:grp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8A0701-AB29-45CB-8379-6E539EBBB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3547" y="3465612"/>
                <a:ext cx="515214" cy="515214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2279E63-FD76-40A3-8C21-B96CA3CAE892}"/>
                </a:ext>
              </a:extLst>
            </p:cNvPr>
            <p:cNvGrpSpPr/>
            <p:nvPr/>
          </p:nvGrpSpPr>
          <p:grpSpPr>
            <a:xfrm>
              <a:off x="9624392" y="2370247"/>
              <a:ext cx="1734798" cy="1734798"/>
              <a:chOff x="6870252" y="4019026"/>
              <a:chExt cx="900000" cy="900000"/>
            </a:xfrm>
            <a:solidFill>
              <a:srgbClr val="025951"/>
            </a:solidFill>
          </p:grpSpPr>
          <p:sp>
            <p:nvSpPr>
              <p:cNvPr id="36" name="타원 22">
                <a:extLst>
                  <a:ext uri="{FF2B5EF4-FFF2-40B4-BE49-F238E27FC236}">
                    <a16:creationId xmlns:a16="http://schemas.microsoft.com/office/drawing/2014/main" id="{CE2FBA19-F61F-4489-B2AE-313F18A5E3A5}"/>
                  </a:ext>
                </a:extLst>
              </p:cNvPr>
              <p:cNvSpPr/>
              <p:nvPr/>
            </p:nvSpPr>
            <p:spPr>
              <a:xfrm>
                <a:off x="6870252" y="4019026"/>
                <a:ext cx="900000" cy="900000"/>
              </a:xfrm>
              <a:prstGeom prst="ellipse">
                <a:avLst/>
              </a:prstGeom>
              <a:grp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9D3B2D1-CB88-419A-9AA0-6D071C618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2645" y="4194727"/>
                <a:ext cx="515214" cy="515214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008636B-551C-4E05-8127-85DF9A065E82}"/>
                </a:ext>
              </a:extLst>
            </p:cNvPr>
            <p:cNvGrpSpPr/>
            <p:nvPr/>
          </p:nvGrpSpPr>
          <p:grpSpPr>
            <a:xfrm>
              <a:off x="850833" y="2370247"/>
              <a:ext cx="1734798" cy="1734798"/>
              <a:chOff x="987886" y="1878731"/>
              <a:chExt cx="900000" cy="900000"/>
            </a:xfrm>
            <a:solidFill>
              <a:srgbClr val="BDE3F2"/>
            </a:solidFill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4027D5D1-85E3-4CCE-B9E1-9163D541AEB3}"/>
                  </a:ext>
                </a:extLst>
              </p:cNvPr>
              <p:cNvSpPr/>
              <p:nvPr/>
            </p:nvSpPr>
            <p:spPr>
              <a:xfrm>
                <a:off x="987886" y="1878731"/>
                <a:ext cx="900000" cy="900000"/>
              </a:xfrm>
              <a:prstGeom prst="ellipse">
                <a:avLst/>
              </a:prstGeom>
              <a:grp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A12E0A2-5949-4609-861C-4F7B310A66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0279" y="2071124"/>
                <a:ext cx="515214" cy="515214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5F7ED5-EE51-469C-8458-F68499318709}"/>
                </a:ext>
              </a:extLst>
            </p:cNvPr>
            <p:cNvGrpSpPr/>
            <p:nvPr/>
          </p:nvGrpSpPr>
          <p:grpSpPr>
            <a:xfrm>
              <a:off x="5247624" y="2370247"/>
              <a:ext cx="1734798" cy="1734798"/>
              <a:chOff x="838300" y="4667707"/>
              <a:chExt cx="900000" cy="900000"/>
            </a:xfrm>
            <a:solidFill>
              <a:srgbClr val="3E6E8C"/>
            </a:solidFill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A0438E2B-6FA8-410A-9E91-270505BDF10F}"/>
                  </a:ext>
                </a:extLst>
              </p:cNvPr>
              <p:cNvSpPr/>
              <p:nvPr/>
            </p:nvSpPr>
            <p:spPr>
              <a:xfrm>
                <a:off x="838300" y="4667707"/>
                <a:ext cx="900000" cy="900000"/>
              </a:xfrm>
              <a:prstGeom prst="ellipse">
                <a:avLst/>
              </a:prstGeom>
              <a:grp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CE2AC7E-6B61-4CBE-AA3C-53879FDDF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6845" y="4876252"/>
                <a:ext cx="482911" cy="482911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18CE563-7494-43A1-A81B-0E098D397C9A}"/>
                </a:ext>
              </a:extLst>
            </p:cNvPr>
            <p:cNvGrpSpPr/>
            <p:nvPr/>
          </p:nvGrpSpPr>
          <p:grpSpPr>
            <a:xfrm>
              <a:off x="7465779" y="2370247"/>
              <a:ext cx="1734798" cy="1734798"/>
              <a:chOff x="7032104" y="2598811"/>
              <a:chExt cx="900000" cy="900000"/>
            </a:xfrm>
            <a:solidFill>
              <a:srgbClr val="6D8C84"/>
            </a:solidFill>
          </p:grpSpPr>
          <p:sp>
            <p:nvSpPr>
              <p:cNvPr id="37" name="타원 19">
                <a:extLst>
                  <a:ext uri="{FF2B5EF4-FFF2-40B4-BE49-F238E27FC236}">
                    <a16:creationId xmlns:a16="http://schemas.microsoft.com/office/drawing/2014/main" id="{FA5730DB-FC3E-45AF-9AC9-C77A48EFC036}"/>
                  </a:ext>
                </a:extLst>
              </p:cNvPr>
              <p:cNvSpPr/>
              <p:nvPr/>
            </p:nvSpPr>
            <p:spPr>
              <a:xfrm>
                <a:off x="7032104" y="2598811"/>
                <a:ext cx="900000" cy="900000"/>
              </a:xfrm>
              <a:prstGeom prst="ellipse">
                <a:avLst/>
              </a:prstGeom>
              <a:grp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FD83B138-8CE4-484E-A97E-C3C7C4672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0800" y="2791204"/>
                <a:ext cx="515214" cy="515214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46A28E-339F-4FCA-9316-3D9E966E0DAF}"/>
              </a:ext>
            </a:extLst>
          </p:cNvPr>
          <p:cNvGrpSpPr/>
          <p:nvPr/>
        </p:nvGrpSpPr>
        <p:grpSpPr>
          <a:xfrm>
            <a:off x="-1352107" y="7278204"/>
            <a:ext cx="11553825" cy="1423866"/>
            <a:chOff x="-744760" y="1054976"/>
            <a:chExt cx="11553825" cy="142386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B7D774-48DF-4E70-B0C7-72A5EED6AE78}"/>
                </a:ext>
              </a:extLst>
            </p:cNvPr>
            <p:cNvGrpSpPr/>
            <p:nvPr/>
          </p:nvGrpSpPr>
          <p:grpSpPr>
            <a:xfrm>
              <a:off x="-744760" y="1058246"/>
              <a:ext cx="10525126" cy="1420596"/>
              <a:chOff x="-246079" y="5653930"/>
              <a:chExt cx="10525126" cy="142059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790BFE7-A3D6-48D9-B85A-6162F3421C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46078" y="6347128"/>
                <a:ext cx="10525125" cy="72739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A8F4EEE-4C9A-489A-8638-610853562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46079" y="5653930"/>
                <a:ext cx="10525125" cy="727398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357DEE-D85E-4291-8BA0-6218ABAA3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80365" y="1054976"/>
              <a:ext cx="1028700" cy="1423865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3516" y="-31239"/>
            <a:ext cx="12192000" cy="1588032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D169FEF-412A-42F4-9E67-D7CA995A1F23}"/>
              </a:ext>
            </a:extLst>
          </p:cNvPr>
          <p:cNvGrpSpPr/>
          <p:nvPr/>
        </p:nvGrpSpPr>
        <p:grpSpPr>
          <a:xfrm>
            <a:off x="5039311" y="126663"/>
            <a:ext cx="2216825" cy="1279205"/>
            <a:chOff x="1703512" y="1749902"/>
            <a:chExt cx="2655403" cy="153228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AEAA54-9D93-4D6D-9D0A-195BBC5DC2F3}"/>
                </a:ext>
              </a:extLst>
            </p:cNvPr>
            <p:cNvSpPr txBox="1"/>
            <p:nvPr/>
          </p:nvSpPr>
          <p:spPr>
            <a:xfrm>
              <a:off x="1703512" y="1997850"/>
              <a:ext cx="2655403" cy="1216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 차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DF92AB7-DA4F-4EFD-AFA3-81DF497C6AC6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7E3BD0D-53EE-40B6-BD32-14A22EA1DBD4}"/>
                </a:ext>
              </a:extLst>
            </p:cNvPr>
            <p:cNvSpPr/>
            <p:nvPr/>
          </p:nvSpPr>
          <p:spPr>
            <a:xfrm>
              <a:off x="1807077" y="3210178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225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B0AD6-0250-450D-B556-F7C8BD147EFB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9192AA-2B99-4024-B845-B2684E2AD525}"/>
              </a:ext>
            </a:extLst>
          </p:cNvPr>
          <p:cNvSpPr/>
          <p:nvPr/>
        </p:nvSpPr>
        <p:spPr>
          <a:xfrm>
            <a:off x="2999656" y="5502534"/>
            <a:ext cx="6089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전처리를 마치고 분석을 위한 분석의 유형에 따라 </a:t>
            </a: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적절한 컬럼을 사용한다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3.2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E0FDFB-25CD-401F-A7B4-3C4E400BA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996" y="818040"/>
            <a:ext cx="6810008" cy="37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A91D6-E3F0-4B95-8D86-9BDF1A82EDC1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9192AA-2B99-4024-B845-B2684E2AD525}"/>
              </a:ext>
            </a:extLst>
          </p:cNvPr>
          <p:cNvSpPr/>
          <p:nvPr/>
        </p:nvSpPr>
        <p:spPr>
          <a:xfrm>
            <a:off x="983432" y="4849775"/>
            <a:ext cx="96850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간의 연관성 분석</a:t>
            </a:r>
            <a:endParaRPr lang="en-US" altLang="ko-KR" sz="24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산악사고가 날씨에 영향을 받는지 통계 분석과 수치를 통해 알아본다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3.2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계획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D22A86-B71D-4570-918E-8B588962493D}"/>
              </a:ext>
            </a:extLst>
          </p:cNvPr>
          <p:cNvSpPr/>
          <p:nvPr/>
        </p:nvSpPr>
        <p:spPr>
          <a:xfrm>
            <a:off x="1522824" y="2634178"/>
            <a:ext cx="84483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각각의 원인에 어떤 날씨가 가장 영향이 높을까</a:t>
            </a:r>
            <a:r>
              <a:rPr lang="en-US" altLang="ko-KR" sz="32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32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3200" b="1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A42A4E-04FD-439F-BD79-A55DF903A8AE}"/>
              </a:ext>
            </a:extLst>
          </p:cNvPr>
          <p:cNvSpPr/>
          <p:nvPr/>
        </p:nvSpPr>
        <p:spPr>
          <a:xfrm>
            <a:off x="2082456" y="1435851"/>
            <a:ext cx="73290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날씨와 사고의 연관성이 있을까</a:t>
            </a:r>
            <a:r>
              <a:rPr lang="en-US" altLang="ko-KR" sz="32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32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3200" b="1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07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32069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982C02-1DEA-493B-A5B6-10DE325D58B8}"/>
              </a:ext>
            </a:extLst>
          </p:cNvPr>
          <p:cNvSpPr/>
          <p:nvPr/>
        </p:nvSpPr>
        <p:spPr>
          <a:xfrm>
            <a:off x="719412" y="1196752"/>
            <a:ext cx="10873208" cy="316835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91FAB6-A334-4D5F-81BC-7E831C666470}"/>
              </a:ext>
            </a:extLst>
          </p:cNvPr>
          <p:cNvSpPr/>
          <p:nvPr/>
        </p:nvSpPr>
        <p:spPr>
          <a:xfrm>
            <a:off x="1271464" y="1700808"/>
            <a:ext cx="102971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많은 기계 학습 모델들은 사용자가 따로 </a:t>
            </a:r>
            <a:r>
              <a:rPr lang="ko-KR" altLang="en-US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지정해야하는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Hyperparameter들이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있으며, </a:t>
            </a: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기계 학습 알고리즘이 최고의 성능을 내기 위해서 사용자는 적합한 </a:t>
            </a:r>
            <a:r>
              <a:rPr lang="ko-KR" altLang="en-US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Hyperparameter를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지정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각각의 </a:t>
            </a:r>
            <a:r>
              <a:rPr lang="ko-KR" altLang="en-US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Hyperparameter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및 모델들에 의한 기계 학습 모델을 데이터에 적용한 뒤, </a:t>
            </a: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성능을 측정하여 가장 좋은 성능을 가지는 </a:t>
            </a:r>
            <a:r>
              <a:rPr lang="ko-KR" altLang="en-US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Hyperparameter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및 모델을 선택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6B780-F41F-4DA6-B424-381D6780A200}"/>
              </a:ext>
            </a:extLst>
          </p:cNvPr>
          <p:cNvSpPr txBox="1"/>
          <p:nvPr/>
        </p:nvSpPr>
        <p:spPr>
          <a:xfrm>
            <a:off x="95672" y="45459"/>
            <a:ext cx="1161695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 K-fold Cross Validation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51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1161695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 K-fold Cross Validation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444D63-BA02-4EE5-A984-0C1185218369}"/>
              </a:ext>
            </a:extLst>
          </p:cNvPr>
          <p:cNvSpPr/>
          <p:nvPr/>
        </p:nvSpPr>
        <p:spPr>
          <a:xfrm>
            <a:off x="454696" y="5240348"/>
            <a:ext cx="117373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겹 교차검증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(k-fold cross validation)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교차 검증은 모든 데이터가 최소 한 번은 테스트셋으로 쓰이게 함 </a:t>
            </a: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최소 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교차 검증을 통해 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성능평가 지표가 나오게 되고 이를 평균을 내어 모델의 성능을 평가합니다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882" y="1340768"/>
            <a:ext cx="6510235" cy="2726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88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1161695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 ROC – Curve ( Receiver Operating Characteristics )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444D63-BA02-4EE5-A984-0C1185218369}"/>
              </a:ext>
            </a:extLst>
          </p:cNvPr>
          <p:cNvSpPr/>
          <p:nvPr/>
        </p:nvSpPr>
        <p:spPr>
          <a:xfrm>
            <a:off x="227348" y="5115790"/>
            <a:ext cx="11737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정확성을 검증하기 위한 그래프이다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가로축을 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FP Rate (Specificity)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값의 비율로 하고 세로축을 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TP Rate (Sensitive)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하여 </a:t>
            </a:r>
            <a:r>
              <a:rPr lang="ko-KR" altLang="en-US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시각화한다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ko-KR" i="1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i="1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Sensitive</a:t>
            </a:r>
            <a:r>
              <a:rPr lang="ko-KR" altLang="ko-KR" i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ko-KR" altLang="ko-KR" i="1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Recall</a:t>
            </a:r>
            <a:r>
              <a:rPr lang="ko-KR" altLang="ko-KR" i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) = (TP) / </a:t>
            </a:r>
            <a:r>
              <a:rPr lang="ko-KR" altLang="ko-KR" i="1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P</a:t>
            </a:r>
            <a:r>
              <a:rPr lang="en-US" altLang="ko-KR" i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i="1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Specificity</a:t>
            </a:r>
            <a:r>
              <a:rPr lang="ko-KR" altLang="ko-KR" i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 = TN / TN+FP</a:t>
            </a:r>
            <a:r>
              <a:rPr lang="en-US" altLang="ko-KR" i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 </a:t>
            </a: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예측 결과를 실제 결과 데이터와 비교하여 위의 공식을 이용해 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X,Y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좌표를 만들고 그래프를 그리게 된다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54714D-9AA5-483D-98AD-05A79C15C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908720"/>
            <a:ext cx="5882605" cy="3549561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93534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1161695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 ROC – Curve ( Receiver Operating Characteristics )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444D63-BA02-4EE5-A984-0C1185218369}"/>
              </a:ext>
            </a:extLst>
          </p:cNvPr>
          <p:cNvSpPr/>
          <p:nvPr/>
        </p:nvSpPr>
        <p:spPr>
          <a:xfrm>
            <a:off x="454696" y="5240348"/>
            <a:ext cx="11737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예측된 값들 중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실제로 예측된 데이터일 경우가 거짓으로 예측된 데이터의 경우보다 높을 시 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높게 측정된다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란 정확성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(ACCURACY)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곡선 아래 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차원 공간을 의미한다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그래프가 로지스틱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나이브베이즈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의사 결정 트리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랜덤 포레스트 모두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잘 분류했다는 의미가 된다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ko-KR" altLang="en-US" dirty="0">
                <a:solidFill>
                  <a:srgbClr val="F2F2F2"/>
                </a:solidFill>
              </a:rPr>
            </a:br>
            <a:endParaRPr lang="ko-KR" altLang="en-US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09C0C6-75EB-4CB7-BEFA-B9360CAF7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980728"/>
            <a:ext cx="5004940" cy="3531405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  <a:softEdge rad="0"/>
          </a:effectLst>
        </p:spPr>
      </p:pic>
      <p:pic>
        <p:nvPicPr>
          <p:cNvPr id="3074" name="Picture 2" descr="https://miro.medium.com/max/875/0*-dBz1HonBn39H0xc.png">
            <a:extLst>
              <a:ext uri="{FF2B5EF4-FFF2-40B4-BE49-F238E27FC236}">
                <a16:creationId xmlns:a16="http://schemas.microsoft.com/office/drawing/2014/main" id="{8BA38A62-87F0-4D4B-B7D6-ED99CFF9C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124744"/>
            <a:ext cx="4757619" cy="2962075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12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2F2F2"/>
                </a:solidFill>
              </a:rPr>
              <a:t>데이터를 </a:t>
            </a:r>
            <a:r>
              <a:rPr lang="en-US" altLang="ko-KR" dirty="0">
                <a:solidFill>
                  <a:srgbClr val="F2F2F2"/>
                </a:solidFill>
              </a:rPr>
              <a:t>3:7</a:t>
            </a:r>
            <a:r>
              <a:rPr lang="ko-KR" altLang="en-US" dirty="0">
                <a:solidFill>
                  <a:srgbClr val="F2F2F2"/>
                </a:solidFill>
              </a:rPr>
              <a:t>로 나누어 </a:t>
            </a:r>
            <a:r>
              <a:rPr lang="en-US" altLang="ko-KR" dirty="0">
                <a:solidFill>
                  <a:srgbClr val="F2F2F2"/>
                </a:solidFill>
              </a:rPr>
              <a:t>train, test set</a:t>
            </a:r>
            <a:r>
              <a:rPr lang="ko-KR" altLang="en-US" dirty="0">
                <a:solidFill>
                  <a:srgbClr val="F2F2F2"/>
                </a:solidFill>
              </a:rPr>
              <a:t>으로 나눔</a:t>
            </a:r>
            <a:endParaRPr lang="en-US" altLang="ko-KR" dirty="0">
              <a:solidFill>
                <a:srgbClr val="F2F2F2"/>
              </a:solidFill>
            </a:endParaRPr>
          </a:p>
          <a:p>
            <a:r>
              <a:rPr lang="en-US" altLang="ko-KR" dirty="0">
                <a:solidFill>
                  <a:srgbClr val="F2F2F2"/>
                </a:solidFill>
              </a:rPr>
              <a:t>X  : ['temp', 'wind', 'rain', '</a:t>
            </a:r>
            <a:r>
              <a:rPr lang="en-US" altLang="ko-KR" dirty="0" err="1">
                <a:solidFill>
                  <a:srgbClr val="F2F2F2"/>
                </a:solidFill>
              </a:rPr>
              <a:t>humi</a:t>
            </a:r>
            <a:r>
              <a:rPr lang="en-US" altLang="ko-KR" dirty="0">
                <a:solidFill>
                  <a:srgbClr val="F2F2F2"/>
                </a:solidFill>
              </a:rPr>
              <a:t>', 'dew', 'snow']</a:t>
            </a:r>
          </a:p>
          <a:p>
            <a:r>
              <a:rPr lang="en-US" altLang="ko-KR" dirty="0">
                <a:solidFill>
                  <a:srgbClr val="F2F2F2"/>
                </a:solidFill>
              </a:rPr>
              <a:t>Y : accident (0, 1)</a:t>
            </a:r>
          </a:p>
          <a:p>
            <a:endParaRPr lang="ko-KR" altLang="en-US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0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 AIC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적합성 검사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763B42-2395-4281-830C-1C8E1FE5FA7C}"/>
              </a:ext>
            </a:extLst>
          </p:cNvPr>
          <p:cNvSpPr/>
          <p:nvPr/>
        </p:nvSpPr>
        <p:spPr>
          <a:xfrm>
            <a:off x="-96688" y="5026370"/>
            <a:ext cx="120253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한 모델이 새로운 데이터를 예측할 수 있는 능력은</a:t>
            </a:r>
          </a:p>
          <a:p>
            <a:pPr algn="ctr"/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모델이 기존의 데이터를 얼마나 잘 설명하는지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그 모델이 얼마나 간단한지의 두 요소에 의해 결정된다는 것을 말해주며</a:t>
            </a:r>
          </a:p>
          <a:p>
            <a:pPr algn="ctr"/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점수가 낮아질수록 그 모델의 적합성이 높다는 것이 증명 되었습니다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728563-A7C2-4D43-AD49-7F3FA37EF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818040"/>
            <a:ext cx="5694671" cy="3967377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1033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 AIC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적합성 검사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763B42-2395-4281-830C-1C8E1FE5FA7C}"/>
              </a:ext>
            </a:extLst>
          </p:cNvPr>
          <p:cNvSpPr/>
          <p:nvPr/>
        </p:nvSpPr>
        <p:spPr>
          <a:xfrm>
            <a:off x="0" y="5364034"/>
            <a:ext cx="12025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방법에 맞추어 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사고원인에 대한 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적합성을 검사하여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/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가장 적합한 날씨 영향 요소를 파악하고 다음으로 진행될 분석인 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사용 </a:t>
            </a: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728563-A7C2-4D43-AD49-7F3FA37EF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818040"/>
            <a:ext cx="5694671" cy="396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6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3936113" cy="688924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34416EFA-FFEC-47B0-B4AA-DB4A0177D73B}"/>
              </a:ext>
            </a:extLst>
          </p:cNvPr>
          <p:cNvSpPr>
            <a:spLocks noEditPoints="1"/>
          </p:cNvSpPr>
          <p:nvPr/>
        </p:nvSpPr>
        <p:spPr bwMode="auto">
          <a:xfrm>
            <a:off x="8967568" y="2998098"/>
            <a:ext cx="215408" cy="362295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7E8728-5CA4-4C25-A247-B8A36522C7DC}"/>
              </a:ext>
            </a:extLst>
          </p:cNvPr>
          <p:cNvSpPr/>
          <p:nvPr/>
        </p:nvSpPr>
        <p:spPr>
          <a:xfrm>
            <a:off x="6364164" y="1728493"/>
            <a:ext cx="1556419" cy="1155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4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 </a:t>
            </a:r>
            <a:endParaRPr lang="en-US" altLang="ko-KR" sz="1400" b="1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 </a:t>
            </a:r>
            <a:r>
              <a:rPr lang="ko-KR" altLang="en-US" sz="1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</a:t>
            </a:r>
            <a:endParaRPr lang="en-US" altLang="ko-KR" sz="12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선정 이유 </a:t>
            </a:r>
            <a:endParaRPr lang="en-US" altLang="ko-KR" sz="12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ko-KR" altLang="en-US" sz="900" dirty="0">
              <a:solidFill>
                <a:srgbClr val="F2F2F2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59652-9B94-4373-AAC5-BE2C5F59D4AE}"/>
              </a:ext>
            </a:extLst>
          </p:cNvPr>
          <p:cNvSpPr/>
          <p:nvPr/>
        </p:nvSpPr>
        <p:spPr>
          <a:xfrm>
            <a:off x="6467803" y="5492774"/>
            <a:ext cx="1630726" cy="940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14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  <a:endParaRPr lang="en-US" altLang="ko-KR" sz="1400" b="1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활용 방안</a:t>
            </a:r>
            <a:endParaRPr lang="en-US" altLang="ko-KR" sz="12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  <a:endParaRPr lang="en-US" altLang="ko-KR" sz="12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01A15A-61AA-4D08-A4B4-0A39D941D6B1}"/>
              </a:ext>
            </a:extLst>
          </p:cNvPr>
          <p:cNvSpPr/>
          <p:nvPr/>
        </p:nvSpPr>
        <p:spPr>
          <a:xfrm>
            <a:off x="6317205" y="611530"/>
            <a:ext cx="19016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14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 배경</a:t>
            </a:r>
            <a:endParaRPr lang="en-US" altLang="ko-KR" sz="1400" b="1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 </a:t>
            </a:r>
            <a:endParaRPr lang="en-US" altLang="ko-KR" sz="12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F8E197-15A1-43F5-8DB8-918A518193EF}"/>
              </a:ext>
            </a:extLst>
          </p:cNvPr>
          <p:cNvSpPr/>
          <p:nvPr/>
        </p:nvSpPr>
        <p:spPr>
          <a:xfrm>
            <a:off x="6413326" y="2886764"/>
            <a:ext cx="2554242" cy="131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1400" b="1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14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및 분석 계획 </a:t>
            </a:r>
            <a:endParaRPr lang="en-US" altLang="ko-KR" sz="1400" b="1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12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2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12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1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결과</a:t>
            </a:r>
            <a:endParaRPr lang="en-US" altLang="ko-KR" sz="12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계획</a:t>
            </a:r>
            <a:endParaRPr lang="en-US" altLang="ko-KR" sz="12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6467803" y="4207688"/>
            <a:ext cx="1862348" cy="1494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</a:t>
            </a:r>
            <a:r>
              <a:rPr lang="ko-KR" altLang="en-US" sz="14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 결과</a:t>
            </a:r>
            <a:endParaRPr lang="en-US" altLang="ko-KR" sz="1400" b="1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ROC-Curve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  </a:t>
            </a:r>
            <a:r>
              <a:rPr lang="ko-KR" altLang="en-US" sz="1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적합성 검사</a:t>
            </a:r>
            <a:endParaRPr lang="en-US" altLang="ko-KR" sz="12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  <a:endParaRPr lang="en-US" altLang="ko-KR" sz="12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rgbClr val="F2F2F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991F20-2A69-4977-8E1F-743FB701E1A1}"/>
              </a:ext>
            </a:extLst>
          </p:cNvPr>
          <p:cNvGrpSpPr/>
          <p:nvPr/>
        </p:nvGrpSpPr>
        <p:grpSpPr>
          <a:xfrm>
            <a:off x="5001803" y="1738853"/>
            <a:ext cx="872994" cy="872994"/>
            <a:chOff x="987886" y="3273219"/>
            <a:chExt cx="900000" cy="900000"/>
          </a:xfrm>
          <a:solidFill>
            <a:srgbClr val="9BD1F2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CCFB96D-C935-4321-AFBE-4775B0F3CCCA}"/>
                </a:ext>
              </a:extLst>
            </p:cNvPr>
            <p:cNvSpPr/>
            <p:nvPr/>
          </p:nvSpPr>
          <p:spPr>
            <a:xfrm>
              <a:off x="987886" y="3273219"/>
              <a:ext cx="900000" cy="900000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8A0701-AB29-45CB-8379-6E539EBBB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547" y="3465612"/>
              <a:ext cx="515214" cy="515214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2279E63-FD76-40A3-8C21-B96CA3CAE892}"/>
              </a:ext>
            </a:extLst>
          </p:cNvPr>
          <p:cNvGrpSpPr/>
          <p:nvPr/>
        </p:nvGrpSpPr>
        <p:grpSpPr>
          <a:xfrm>
            <a:off x="5001803" y="5383048"/>
            <a:ext cx="872994" cy="872994"/>
            <a:chOff x="6870252" y="4019026"/>
            <a:chExt cx="900000" cy="900000"/>
          </a:xfrm>
          <a:solidFill>
            <a:srgbClr val="025951"/>
          </a:solidFill>
        </p:grpSpPr>
        <p:sp>
          <p:nvSpPr>
            <p:cNvPr id="36" name="타원 22">
              <a:extLst>
                <a:ext uri="{FF2B5EF4-FFF2-40B4-BE49-F238E27FC236}">
                  <a16:creationId xmlns:a16="http://schemas.microsoft.com/office/drawing/2014/main" id="{CE2FBA19-F61F-4489-B2AE-313F18A5E3A5}"/>
                </a:ext>
              </a:extLst>
            </p:cNvPr>
            <p:cNvSpPr/>
            <p:nvPr/>
          </p:nvSpPr>
          <p:spPr>
            <a:xfrm>
              <a:off x="6870252" y="4019026"/>
              <a:ext cx="900000" cy="900000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D3B2D1-CB88-419A-9AA0-6D071C618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2645" y="4194727"/>
              <a:ext cx="515214" cy="515214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008636B-551C-4E05-8127-85DF9A065E82}"/>
              </a:ext>
            </a:extLst>
          </p:cNvPr>
          <p:cNvGrpSpPr/>
          <p:nvPr/>
        </p:nvGrpSpPr>
        <p:grpSpPr>
          <a:xfrm>
            <a:off x="5001803" y="524121"/>
            <a:ext cx="872994" cy="872994"/>
            <a:chOff x="987886" y="1878731"/>
            <a:chExt cx="900000" cy="900000"/>
          </a:xfrm>
          <a:solidFill>
            <a:srgbClr val="BDE3F2"/>
          </a:solidFill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027D5D1-85E3-4CCE-B9E1-9163D541AEB3}"/>
                </a:ext>
              </a:extLst>
            </p:cNvPr>
            <p:cNvSpPr/>
            <p:nvPr/>
          </p:nvSpPr>
          <p:spPr>
            <a:xfrm>
              <a:off x="987886" y="1878731"/>
              <a:ext cx="900000" cy="900000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A12E0A2-5949-4609-861C-4F7B310A6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279" y="2071124"/>
              <a:ext cx="515214" cy="515214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B5F7ED5-EE51-469C-8458-F68499318709}"/>
              </a:ext>
            </a:extLst>
          </p:cNvPr>
          <p:cNvGrpSpPr/>
          <p:nvPr/>
        </p:nvGrpSpPr>
        <p:grpSpPr>
          <a:xfrm>
            <a:off x="5001803" y="2953585"/>
            <a:ext cx="872994" cy="872994"/>
            <a:chOff x="838300" y="4667707"/>
            <a:chExt cx="900000" cy="900000"/>
          </a:xfrm>
          <a:solidFill>
            <a:srgbClr val="3E6E8C"/>
          </a:solidFill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0438E2B-6FA8-410A-9E91-270505BDF10F}"/>
                </a:ext>
              </a:extLst>
            </p:cNvPr>
            <p:cNvSpPr/>
            <p:nvPr/>
          </p:nvSpPr>
          <p:spPr>
            <a:xfrm>
              <a:off x="838300" y="4667707"/>
              <a:ext cx="900000" cy="900000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E2AC7E-6B61-4CBE-AA3C-53879FDD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845" y="4876252"/>
              <a:ext cx="482911" cy="48291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18CE563-7494-43A1-A81B-0E098D397C9A}"/>
              </a:ext>
            </a:extLst>
          </p:cNvPr>
          <p:cNvGrpSpPr/>
          <p:nvPr/>
        </p:nvGrpSpPr>
        <p:grpSpPr>
          <a:xfrm>
            <a:off x="5001803" y="4168317"/>
            <a:ext cx="872994" cy="872994"/>
            <a:chOff x="7032104" y="2598811"/>
            <a:chExt cx="900000" cy="900000"/>
          </a:xfrm>
          <a:solidFill>
            <a:srgbClr val="6D8C84"/>
          </a:solidFill>
        </p:grpSpPr>
        <p:sp>
          <p:nvSpPr>
            <p:cNvPr id="37" name="타원 19">
              <a:extLst>
                <a:ext uri="{FF2B5EF4-FFF2-40B4-BE49-F238E27FC236}">
                  <a16:creationId xmlns:a16="http://schemas.microsoft.com/office/drawing/2014/main" id="{FA5730DB-FC3E-45AF-9AC9-C77A48EFC036}"/>
                </a:ext>
              </a:extLst>
            </p:cNvPr>
            <p:cNvSpPr/>
            <p:nvPr/>
          </p:nvSpPr>
          <p:spPr>
            <a:xfrm>
              <a:off x="7032104" y="2598811"/>
              <a:ext cx="900000" cy="900000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D83B138-8CE4-484E-A97E-C3C7C4672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0800" y="2791204"/>
              <a:ext cx="515214" cy="515214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46A28E-339F-4FCA-9316-3D9E966E0DAF}"/>
              </a:ext>
            </a:extLst>
          </p:cNvPr>
          <p:cNvGrpSpPr/>
          <p:nvPr/>
        </p:nvGrpSpPr>
        <p:grpSpPr>
          <a:xfrm>
            <a:off x="-1352107" y="7278204"/>
            <a:ext cx="11553825" cy="1423866"/>
            <a:chOff x="-744760" y="1054976"/>
            <a:chExt cx="11553825" cy="142386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B7D774-48DF-4E70-B0C7-72A5EED6AE78}"/>
                </a:ext>
              </a:extLst>
            </p:cNvPr>
            <p:cNvGrpSpPr/>
            <p:nvPr/>
          </p:nvGrpSpPr>
          <p:grpSpPr>
            <a:xfrm>
              <a:off x="-744760" y="1058246"/>
              <a:ext cx="10525126" cy="1420596"/>
              <a:chOff x="-246079" y="5653930"/>
              <a:chExt cx="10525126" cy="142059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790BFE7-A3D6-48D9-B85A-6162F3421C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46078" y="6347128"/>
                <a:ext cx="10525125" cy="72739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A8F4EEE-4C9A-489A-8638-610853562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46079" y="5653930"/>
                <a:ext cx="10525125" cy="727398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357DEE-D85E-4291-8BA0-6218ABAA3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80365" y="1054976"/>
              <a:ext cx="1028700" cy="1423865"/>
            </a:xfrm>
            <a:prstGeom prst="rect">
              <a:avLst/>
            </a:prstGeom>
          </p:spPr>
        </p:pic>
      </p:grpSp>
      <p:sp>
        <p:nvSpPr>
          <p:cNvPr id="51" name="직사각형 6">
            <a:extLst>
              <a:ext uri="{FF2B5EF4-FFF2-40B4-BE49-F238E27FC236}">
                <a16:creationId xmlns:a16="http://schemas.microsoft.com/office/drawing/2014/main" id="{F9073E6E-E392-4BAD-BCD7-A2EE3FEBC920}"/>
              </a:ext>
            </a:extLst>
          </p:cNvPr>
          <p:cNvSpPr/>
          <p:nvPr/>
        </p:nvSpPr>
        <p:spPr>
          <a:xfrm>
            <a:off x="7631027" y="4320842"/>
            <a:ext cx="4377139" cy="117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ROC-Curve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  </a:t>
            </a:r>
            <a:r>
              <a:rPr lang="ko-KR" altLang="en-US" sz="1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적합성 검사</a:t>
            </a:r>
            <a:endParaRPr lang="en-US" altLang="ko-KR" sz="12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  <a:endParaRPr lang="en-US" altLang="ko-KR" sz="12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rgbClr val="F2F2F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C0F5524-F058-457F-BAE8-BC046CA6B16E}"/>
              </a:ext>
            </a:extLst>
          </p:cNvPr>
          <p:cNvGrpSpPr/>
          <p:nvPr/>
        </p:nvGrpSpPr>
        <p:grpSpPr>
          <a:xfrm>
            <a:off x="741408" y="999934"/>
            <a:ext cx="2655403" cy="1571387"/>
            <a:chOff x="1703512" y="1749902"/>
            <a:chExt cx="2655403" cy="157138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C0EAE9-BE7F-4BEE-BEFC-157EA1E9E85C}"/>
                </a:ext>
              </a:extLst>
            </p:cNvPr>
            <p:cNvSpPr txBox="1"/>
            <p:nvPr/>
          </p:nvSpPr>
          <p:spPr>
            <a:xfrm>
              <a:off x="1703512" y="1997850"/>
              <a:ext cx="26554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 차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D121A3F-99B4-4780-84BD-6CAB50BFA7BD}"/>
                </a:ext>
              </a:extLst>
            </p:cNvPr>
            <p:cNvSpPr/>
            <p:nvPr/>
          </p:nvSpPr>
          <p:spPr>
            <a:xfrm>
              <a:off x="1807077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642F122-9B43-4480-A9E8-7FF5B0C936EC}"/>
                </a:ext>
              </a:extLst>
            </p:cNvPr>
            <p:cNvSpPr/>
            <p:nvPr/>
          </p:nvSpPr>
          <p:spPr>
            <a:xfrm>
              <a:off x="1807077" y="3210178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340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7016" y="-1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63B24C-B75E-4062-89CC-B0DD6D7A5E6A}"/>
              </a:ext>
            </a:extLst>
          </p:cNvPr>
          <p:cNvSpPr/>
          <p:nvPr/>
        </p:nvSpPr>
        <p:spPr>
          <a:xfrm>
            <a:off x="3048000" y="53012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 분석을 통해 </a:t>
            </a: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독립 변수가 종속변수에 끼치는 영향 파악</a:t>
            </a: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183A1E-D5E3-4A78-982F-BDA0C6449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847878"/>
            <a:ext cx="5472608" cy="384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8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7016" y="-1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63B24C-B75E-4062-89CC-B0DD6D7A5E6A}"/>
              </a:ext>
            </a:extLst>
          </p:cNvPr>
          <p:cNvSpPr/>
          <p:nvPr/>
        </p:nvSpPr>
        <p:spPr>
          <a:xfrm>
            <a:off x="3048000" y="53012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 분석을 통해 </a:t>
            </a: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독립 변수가 종속변수에 끼치는 영향 파악</a:t>
            </a: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4B6C93-C1A7-4E1B-971F-6FF9ED00A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23" y="910461"/>
            <a:ext cx="5003552" cy="35373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314728-3576-4E22-AAEE-A8669C011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910461"/>
            <a:ext cx="5210030" cy="353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6907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</a:p>
        </p:txBody>
      </p:sp>
    </p:spTree>
    <p:extLst>
      <p:ext uri="{BB962C8B-B14F-4D97-AF65-F5344CB8AC3E}">
        <p14:creationId xmlns:p14="http://schemas.microsoft.com/office/powerpoint/2010/main" val="13648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5.1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활용 방안</a:t>
            </a: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087BAC-2313-4580-BFDA-E25C034F7204}"/>
              </a:ext>
            </a:extLst>
          </p:cNvPr>
          <p:cNvSpPr/>
          <p:nvPr/>
        </p:nvSpPr>
        <p:spPr>
          <a:xfrm>
            <a:off x="1055440" y="908720"/>
            <a:ext cx="10585176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 목표 </a:t>
            </a:r>
            <a:endParaRPr lang="en-US" altLang="ko-KR" sz="20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사고의 최소화를 목표로 어떤 날씨에 각별히 조심하여 등산을 즐겨야 하는지 </a:t>
            </a:r>
            <a:endParaRPr lang="en-US" altLang="ko-KR" sz="20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경고하는 알림 망 </a:t>
            </a:r>
            <a:r>
              <a:rPr lang="en-US" altLang="ko-KR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r>
              <a:rPr lang="en-US" altLang="ko-KR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</a:t>
            </a:r>
            <a:r>
              <a:rPr lang="en-US" altLang="ko-KR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구축</a:t>
            </a:r>
            <a:endParaRPr lang="en-US" altLang="ko-KR" sz="20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 목표 </a:t>
            </a:r>
            <a:endParaRPr lang="en-US" altLang="ko-KR" sz="20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구조대와의 협력을 통해 등산 인구에 대한 안전 망 구축 및 예방</a:t>
            </a:r>
            <a:endParaRPr lang="en-US" altLang="ko-KR" sz="20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날씨에 따른 소방 구급 도구의 효율적 배치 </a:t>
            </a:r>
            <a:endParaRPr lang="en-US" altLang="ko-KR" sz="20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10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5.2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570FBE-49A3-4E59-8DAA-BB3C525226CC}"/>
              </a:ext>
            </a:extLst>
          </p:cNvPr>
          <p:cNvSpPr/>
          <p:nvPr/>
        </p:nvSpPr>
        <p:spPr>
          <a:xfrm>
            <a:off x="1499574" y="1268760"/>
            <a:ext cx="9192852" cy="358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 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발생 후 산악 구조 골든 타임 내 구조 및 성공률 상승</a:t>
            </a:r>
            <a:endParaRPr lang="en-US" altLang="ko-KR" sz="24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 날씨 위험도 예측을 통한 사전 사고율 하락</a:t>
            </a:r>
            <a:endParaRPr lang="en-US" altLang="ko-KR" sz="24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 도구의 부족함 해결 및 자체 응급 처치 도구 활용</a:t>
            </a:r>
            <a:endParaRPr lang="en-US" altLang="ko-KR" sz="24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소방 인력 낭비 방지</a:t>
            </a:r>
            <a:endParaRPr lang="en-US" altLang="ko-KR" sz="24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등산을 즐기기 전 사고에 대한 경각심 부여 </a:t>
            </a:r>
            <a:endParaRPr lang="en-US" altLang="ko-KR" sz="24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80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5163694" y="4283804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sp>
        <p:nvSpPr>
          <p:cNvPr id="8" name="平行四边形 4">
            <a:extLst>
              <a:ext uri="{FF2B5EF4-FFF2-40B4-BE49-F238E27FC236}">
                <a16:creationId xmlns:a16="http://schemas.microsoft.com/office/drawing/2014/main" id="{D24CC0F2-B734-4B4B-AC44-B8A6908FC4FF}"/>
              </a:ext>
            </a:extLst>
          </p:cNvPr>
          <p:cNvSpPr/>
          <p:nvPr/>
        </p:nvSpPr>
        <p:spPr>
          <a:xfrm>
            <a:off x="1864008" y="0"/>
            <a:ext cx="8712968" cy="6858000"/>
          </a:xfrm>
          <a:prstGeom prst="parallelogram">
            <a:avLst>
              <a:gd name="adj" fmla="val 2672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5">
            <a:extLst>
              <a:ext uri="{FF2B5EF4-FFF2-40B4-BE49-F238E27FC236}">
                <a16:creationId xmlns:a16="http://schemas.microsoft.com/office/drawing/2014/main" id="{CB663ED8-77AB-4150-A857-D7BB1D47EE11}"/>
              </a:ext>
            </a:extLst>
          </p:cNvPr>
          <p:cNvSpPr txBox="1"/>
          <p:nvPr/>
        </p:nvSpPr>
        <p:spPr>
          <a:xfrm>
            <a:off x="4131360" y="2309971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F2F2F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  <a:endParaRPr lang="zh-CN" altLang="en-US" sz="7200" dirty="0">
              <a:solidFill>
                <a:srgbClr val="F2F2F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矩形 6">
            <a:extLst>
              <a:ext uri="{FF2B5EF4-FFF2-40B4-BE49-F238E27FC236}">
                <a16:creationId xmlns:a16="http://schemas.microsoft.com/office/drawing/2014/main" id="{209021A8-DAD1-4009-8BF3-F28110D4778D}"/>
              </a:ext>
            </a:extLst>
          </p:cNvPr>
          <p:cNvSpPr/>
          <p:nvPr/>
        </p:nvSpPr>
        <p:spPr>
          <a:xfrm>
            <a:off x="5172063" y="3582308"/>
            <a:ext cx="1847875" cy="14401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7">
            <a:extLst>
              <a:ext uri="{FF2B5EF4-FFF2-40B4-BE49-F238E27FC236}">
                <a16:creationId xmlns:a16="http://schemas.microsoft.com/office/drawing/2014/main" id="{E60A6AA3-CB65-4D56-91EE-9A02223465E4}"/>
              </a:ext>
            </a:extLst>
          </p:cNvPr>
          <p:cNvSpPr/>
          <p:nvPr/>
        </p:nvSpPr>
        <p:spPr>
          <a:xfrm>
            <a:off x="4811042" y="4067780"/>
            <a:ext cx="2569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watching</a:t>
            </a:r>
            <a:endParaRPr lang="zh-CN" altLang="en-US" dirty="0">
              <a:solidFill>
                <a:srgbClr val="F2F2F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41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3A0E9C-223B-44E9-92CB-8FD7FEBB38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"/>
          <a:stretch/>
        </p:blipFill>
        <p:spPr>
          <a:xfrm>
            <a:off x="-37969" y="-10875"/>
            <a:ext cx="12206624" cy="6858000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7378A2-1B59-4B3F-B0CB-AF991EF29E1B}"/>
              </a:ext>
            </a:extLst>
          </p:cNvPr>
          <p:cNvSpPr/>
          <p:nvPr/>
        </p:nvSpPr>
        <p:spPr>
          <a:xfrm>
            <a:off x="-37969" y="7173416"/>
            <a:ext cx="12192000" cy="6822722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1701547" y="-10875"/>
            <a:ext cx="8712968" cy="6904152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7037616" y="9328388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673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34FAE2-46DE-43C7-A330-86804761DD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3" b="9124"/>
          <a:stretch/>
        </p:blipFill>
        <p:spPr>
          <a:xfrm>
            <a:off x="0" y="-33951"/>
            <a:ext cx="12192000" cy="6904152"/>
          </a:xfrm>
          <a:prstGeom prst="rect">
            <a:avLst/>
          </a:prstGeom>
        </p:spPr>
      </p:pic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378A2-1B59-4B3F-B0CB-AF991EF29E1B}"/>
              </a:ext>
            </a:extLst>
          </p:cNvPr>
          <p:cNvSpPr/>
          <p:nvPr/>
        </p:nvSpPr>
        <p:spPr>
          <a:xfrm>
            <a:off x="119336" y="7317432"/>
            <a:ext cx="12192000" cy="6822722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1701547" y="-10875"/>
            <a:ext cx="8712968" cy="6904152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6875161" y="9330079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969C778-7405-49B1-9DEE-E3EF3D669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8525" y="-3108318"/>
            <a:ext cx="5676900" cy="3190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DBCE93-92D8-4AFD-844F-B5F18884F5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74152" y="-4491880"/>
            <a:ext cx="10288153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7D45D5-D956-4533-A483-2FAD98D952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14206" y="-4191880"/>
            <a:ext cx="416826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3773F8-3A9D-4CE3-8F3D-5B74D9D2DF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8211" y="3283045"/>
            <a:ext cx="457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DE0075-C3E4-482E-9535-9416935959F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27747" y="-2741680"/>
            <a:ext cx="549534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1DE0075-C3E4-482E-9535-9416935959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4"/>
          <a:stretch/>
        </p:blipFill>
        <p:spPr>
          <a:xfrm>
            <a:off x="-13080" y="-10875"/>
            <a:ext cx="12192000" cy="7112284"/>
          </a:xfrm>
          <a:prstGeom prst="rect">
            <a:avLst/>
          </a:prstGeom>
        </p:spPr>
      </p:pic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378A2-1B59-4B3F-B0CB-AF991EF29E1B}"/>
              </a:ext>
            </a:extLst>
          </p:cNvPr>
          <p:cNvSpPr/>
          <p:nvPr/>
        </p:nvSpPr>
        <p:spPr>
          <a:xfrm>
            <a:off x="-13080" y="7187549"/>
            <a:ext cx="12192000" cy="6822722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1864007" y="-97016"/>
            <a:ext cx="8712968" cy="7414447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6875161" y="9330079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969C778-7405-49B1-9DEE-E3EF3D669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8525" y="-3108318"/>
            <a:ext cx="5676900" cy="3190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DBCE93-92D8-4AFD-844F-B5F18884F5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74152" y="-4491880"/>
            <a:ext cx="10288153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7D45D5-D956-4533-A483-2FAD98D952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14206" y="-4191880"/>
            <a:ext cx="416826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3773F8-3A9D-4CE3-8F3D-5B74D9D2DF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8211" y="328304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DBCE93-92D8-4AFD-844F-B5F18884F5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"/>
            <a:ext cx="12285522" cy="6858000"/>
          </a:xfrm>
          <a:prstGeom prst="rect">
            <a:avLst/>
          </a:prstGeom>
        </p:spPr>
      </p:pic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1701547" y="-10875"/>
            <a:ext cx="8712968" cy="6904152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6875161" y="9330079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969C778-7405-49B1-9DEE-E3EF3D669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8525" y="-3108318"/>
            <a:ext cx="5676900" cy="3190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7D45D5-D956-4533-A483-2FAD98D952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7167" y="4653136"/>
            <a:ext cx="416826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3773F8-3A9D-4CE3-8F3D-5B74D9D2DF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8211" y="328304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6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6096353" cy="6889240"/>
          </a:xfrm>
          <a:prstGeom prst="rect">
            <a:avLst/>
          </a:prstGeom>
          <a:solidFill>
            <a:srgbClr val="6D8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46A28E-339F-4FCA-9316-3D9E966E0DAF}"/>
              </a:ext>
            </a:extLst>
          </p:cNvPr>
          <p:cNvGrpSpPr/>
          <p:nvPr/>
        </p:nvGrpSpPr>
        <p:grpSpPr>
          <a:xfrm>
            <a:off x="-1352107" y="7278204"/>
            <a:ext cx="11553825" cy="1423866"/>
            <a:chOff x="-744760" y="1054976"/>
            <a:chExt cx="11553825" cy="142386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B7D774-48DF-4E70-B0C7-72A5EED6AE78}"/>
                </a:ext>
              </a:extLst>
            </p:cNvPr>
            <p:cNvGrpSpPr/>
            <p:nvPr/>
          </p:nvGrpSpPr>
          <p:grpSpPr>
            <a:xfrm>
              <a:off x="-744760" y="1058246"/>
              <a:ext cx="10525126" cy="1420596"/>
              <a:chOff x="-246079" y="5653930"/>
              <a:chExt cx="10525126" cy="142059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790BFE7-A3D6-48D9-B85A-6162F3421C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46078" y="6347128"/>
                <a:ext cx="10525125" cy="72739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A8F4EEE-4C9A-489A-8638-610853562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6079" y="5653930"/>
                <a:ext cx="10525125" cy="727398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357DEE-D85E-4291-8BA0-6218ABAA3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80365" y="1054976"/>
              <a:ext cx="1028700" cy="142386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FDFF4-172A-479B-9770-C8110B9480F9}"/>
              </a:ext>
            </a:extLst>
          </p:cNvPr>
          <p:cNvGrpSpPr/>
          <p:nvPr/>
        </p:nvGrpSpPr>
        <p:grpSpPr>
          <a:xfrm>
            <a:off x="1720122" y="1669981"/>
            <a:ext cx="2655403" cy="1571387"/>
            <a:chOff x="1703512" y="1749902"/>
            <a:chExt cx="2655403" cy="15713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9E8B2-EC95-4B11-95E1-AD5452D003EB}"/>
                </a:ext>
              </a:extLst>
            </p:cNvPr>
            <p:cNvSpPr txBox="1"/>
            <p:nvPr/>
          </p:nvSpPr>
          <p:spPr>
            <a:xfrm>
              <a:off x="1703512" y="1997850"/>
              <a:ext cx="26554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 차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1CE597-A9D5-485D-88F2-3DE3838548AF}"/>
                </a:ext>
              </a:extLst>
            </p:cNvPr>
            <p:cNvSpPr/>
            <p:nvPr/>
          </p:nvSpPr>
          <p:spPr>
            <a:xfrm>
              <a:off x="1807077" y="3210178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093510F-4193-45AE-947D-6D1C11D32DCA}"/>
              </a:ext>
            </a:extLst>
          </p:cNvPr>
          <p:cNvGrpSpPr/>
          <p:nvPr/>
        </p:nvGrpSpPr>
        <p:grpSpPr>
          <a:xfrm>
            <a:off x="6529513" y="866229"/>
            <a:ext cx="5287010" cy="5125542"/>
            <a:chOff x="5447928" y="881849"/>
            <a:chExt cx="5287010" cy="512554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C5F23CC-A91E-4AE8-9D39-DFA26F958E3C}"/>
                </a:ext>
              </a:extLst>
            </p:cNvPr>
            <p:cNvSpPr/>
            <p:nvPr/>
          </p:nvSpPr>
          <p:spPr>
            <a:xfrm>
              <a:off x="7770411" y="3466074"/>
              <a:ext cx="45719" cy="218285"/>
            </a:xfrm>
            <a:prstGeom prst="rect">
              <a:avLst/>
            </a:prstGeom>
            <a:solidFill>
              <a:srgbClr val="A6907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3F4CFE1-76B2-4E96-A7A8-2317010CF701}"/>
                </a:ext>
              </a:extLst>
            </p:cNvPr>
            <p:cNvGrpSpPr/>
            <p:nvPr/>
          </p:nvGrpSpPr>
          <p:grpSpPr>
            <a:xfrm>
              <a:off x="5447928" y="881849"/>
              <a:ext cx="5287010" cy="5125542"/>
              <a:chOff x="5447928" y="881849"/>
              <a:chExt cx="5287010" cy="512554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99C4A09-8F6C-4046-A64B-D19E09DB9731}"/>
                  </a:ext>
                </a:extLst>
              </p:cNvPr>
              <p:cNvSpPr/>
              <p:nvPr/>
            </p:nvSpPr>
            <p:spPr>
              <a:xfrm>
                <a:off x="6365053" y="3466074"/>
                <a:ext cx="45720" cy="218285"/>
              </a:xfrm>
              <a:prstGeom prst="rect">
                <a:avLst/>
              </a:prstGeom>
              <a:solidFill>
                <a:srgbClr val="A69076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41A66A5-DE13-4D69-9CC8-F2FE7CB2F088}"/>
                  </a:ext>
                </a:extLst>
              </p:cNvPr>
              <p:cNvGrpSpPr/>
              <p:nvPr/>
            </p:nvGrpSpPr>
            <p:grpSpPr>
              <a:xfrm>
                <a:off x="5447928" y="881849"/>
                <a:ext cx="5287010" cy="5125542"/>
                <a:chOff x="5447928" y="881849"/>
                <a:chExt cx="5287010" cy="5125542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22FF5D14-EB38-42EE-928C-D8CF1442262F}"/>
                    </a:ext>
                  </a:extLst>
                </p:cNvPr>
                <p:cNvGrpSpPr/>
                <p:nvPr/>
              </p:nvGrpSpPr>
              <p:grpSpPr>
                <a:xfrm>
                  <a:off x="5447928" y="881849"/>
                  <a:ext cx="5287010" cy="5125542"/>
                  <a:chOff x="6689709" y="767260"/>
                  <a:chExt cx="5287010" cy="5125542"/>
                </a:xfrm>
              </p:grpSpPr>
              <p:sp>
                <p:nvSpPr>
                  <p:cNvPr id="12" name="Freeform 36">
                    <a:extLst>
                      <a:ext uri="{FF2B5EF4-FFF2-40B4-BE49-F238E27FC236}">
                        <a16:creationId xmlns:a16="http://schemas.microsoft.com/office/drawing/2014/main" id="{34416EFA-FFEC-47B0-B4AA-DB4A0177D73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632504" y="2864541"/>
                    <a:ext cx="215408" cy="362295"/>
                  </a:xfrm>
                  <a:custGeom>
                    <a:avLst/>
                    <a:gdLst>
                      <a:gd name="T0" fmla="*/ 937 w 1926"/>
                      <a:gd name="T1" fmla="*/ 3639 h 4045"/>
                      <a:gd name="T2" fmla="*/ 893 w 1926"/>
                      <a:gd name="T3" fmla="*/ 3665 h 4045"/>
                      <a:gd name="T4" fmla="*/ 863 w 1926"/>
                      <a:gd name="T5" fmla="*/ 3712 h 4045"/>
                      <a:gd name="T6" fmla="*/ 851 w 1926"/>
                      <a:gd name="T7" fmla="*/ 3772 h 4045"/>
                      <a:gd name="T8" fmla="*/ 863 w 1926"/>
                      <a:gd name="T9" fmla="*/ 3832 h 4045"/>
                      <a:gd name="T10" fmla="*/ 893 w 1926"/>
                      <a:gd name="T11" fmla="*/ 3878 h 4045"/>
                      <a:gd name="T12" fmla="*/ 937 w 1926"/>
                      <a:gd name="T13" fmla="*/ 3905 h 4045"/>
                      <a:gd name="T14" fmla="*/ 988 w 1926"/>
                      <a:gd name="T15" fmla="*/ 3905 h 4045"/>
                      <a:gd name="T16" fmla="*/ 1033 w 1926"/>
                      <a:gd name="T17" fmla="*/ 3878 h 4045"/>
                      <a:gd name="T18" fmla="*/ 1064 w 1926"/>
                      <a:gd name="T19" fmla="*/ 3832 h 4045"/>
                      <a:gd name="T20" fmla="*/ 1075 w 1926"/>
                      <a:gd name="T21" fmla="*/ 3772 h 4045"/>
                      <a:gd name="T22" fmla="*/ 1064 w 1926"/>
                      <a:gd name="T23" fmla="*/ 3712 h 4045"/>
                      <a:gd name="T24" fmla="*/ 1033 w 1926"/>
                      <a:gd name="T25" fmla="*/ 3665 h 4045"/>
                      <a:gd name="T26" fmla="*/ 988 w 1926"/>
                      <a:gd name="T27" fmla="*/ 3639 h 4045"/>
                      <a:gd name="T28" fmla="*/ 156 w 1926"/>
                      <a:gd name="T29" fmla="*/ 434 h 4045"/>
                      <a:gd name="T30" fmla="*/ 1770 w 1926"/>
                      <a:gd name="T31" fmla="*/ 3540 h 4045"/>
                      <a:gd name="T32" fmla="*/ 156 w 1926"/>
                      <a:gd name="T33" fmla="*/ 434 h 4045"/>
                      <a:gd name="T34" fmla="*/ 716 w 1926"/>
                      <a:gd name="T35" fmla="*/ 200 h 4045"/>
                      <a:gd name="T36" fmla="*/ 701 w 1926"/>
                      <a:gd name="T37" fmla="*/ 217 h 4045"/>
                      <a:gd name="T38" fmla="*/ 701 w 1926"/>
                      <a:gd name="T39" fmla="*/ 243 h 4045"/>
                      <a:gd name="T40" fmla="*/ 716 w 1926"/>
                      <a:gd name="T41" fmla="*/ 260 h 4045"/>
                      <a:gd name="T42" fmla="*/ 1199 w 1926"/>
                      <a:gd name="T43" fmla="*/ 262 h 4045"/>
                      <a:gd name="T44" fmla="*/ 1218 w 1926"/>
                      <a:gd name="T45" fmla="*/ 254 h 4045"/>
                      <a:gd name="T46" fmla="*/ 1226 w 1926"/>
                      <a:gd name="T47" fmla="*/ 230 h 4045"/>
                      <a:gd name="T48" fmla="*/ 1218 w 1926"/>
                      <a:gd name="T49" fmla="*/ 207 h 4045"/>
                      <a:gd name="T50" fmla="*/ 1199 w 1926"/>
                      <a:gd name="T51" fmla="*/ 197 h 4045"/>
                      <a:gd name="T52" fmla="*/ 224 w 1926"/>
                      <a:gd name="T53" fmla="*/ 0 h 4045"/>
                      <a:gd name="T54" fmla="*/ 1738 w 1926"/>
                      <a:gd name="T55" fmla="*/ 4 h 4045"/>
                      <a:gd name="T56" fmla="*/ 1805 w 1926"/>
                      <a:gd name="T57" fmla="*/ 31 h 4045"/>
                      <a:gd name="T58" fmla="*/ 1860 w 1926"/>
                      <a:gd name="T59" fmla="*/ 81 h 4045"/>
                      <a:gd name="T60" fmla="*/ 1900 w 1926"/>
                      <a:gd name="T61" fmla="*/ 148 h 4045"/>
                      <a:gd name="T62" fmla="*/ 1923 w 1926"/>
                      <a:gd name="T63" fmla="*/ 229 h 4045"/>
                      <a:gd name="T64" fmla="*/ 1926 w 1926"/>
                      <a:gd name="T65" fmla="*/ 3772 h 4045"/>
                      <a:gd name="T66" fmla="*/ 1915 w 1926"/>
                      <a:gd name="T67" fmla="*/ 3857 h 4045"/>
                      <a:gd name="T68" fmla="*/ 1882 w 1926"/>
                      <a:gd name="T69" fmla="*/ 3932 h 4045"/>
                      <a:gd name="T70" fmla="*/ 1834 w 1926"/>
                      <a:gd name="T71" fmla="*/ 3992 h 4045"/>
                      <a:gd name="T72" fmla="*/ 1773 w 1926"/>
                      <a:gd name="T73" fmla="*/ 4032 h 4045"/>
                      <a:gd name="T74" fmla="*/ 1702 w 1926"/>
                      <a:gd name="T75" fmla="*/ 4045 h 4045"/>
                      <a:gd name="T76" fmla="*/ 188 w 1926"/>
                      <a:gd name="T77" fmla="*/ 4041 h 4045"/>
                      <a:gd name="T78" fmla="*/ 122 w 1926"/>
                      <a:gd name="T79" fmla="*/ 4014 h 4045"/>
                      <a:gd name="T80" fmla="*/ 66 w 1926"/>
                      <a:gd name="T81" fmla="*/ 3964 h 4045"/>
                      <a:gd name="T82" fmla="*/ 25 w 1926"/>
                      <a:gd name="T83" fmla="*/ 3897 h 4045"/>
                      <a:gd name="T84" fmla="*/ 3 w 1926"/>
                      <a:gd name="T85" fmla="*/ 3816 h 4045"/>
                      <a:gd name="T86" fmla="*/ 0 w 1926"/>
                      <a:gd name="T87" fmla="*/ 273 h 4045"/>
                      <a:gd name="T88" fmla="*/ 12 w 1926"/>
                      <a:gd name="T89" fmla="*/ 188 h 4045"/>
                      <a:gd name="T90" fmla="*/ 43 w 1926"/>
                      <a:gd name="T91" fmla="*/ 113 h 4045"/>
                      <a:gd name="T92" fmla="*/ 92 w 1926"/>
                      <a:gd name="T93" fmla="*/ 53 h 4045"/>
                      <a:gd name="T94" fmla="*/ 154 w 1926"/>
                      <a:gd name="T95" fmla="*/ 13 h 4045"/>
                      <a:gd name="T96" fmla="*/ 224 w 1926"/>
                      <a:gd name="T97" fmla="*/ 0 h 40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926" h="4045">
                        <a:moveTo>
                          <a:pt x="963" y="3636"/>
                        </a:moveTo>
                        <a:lnTo>
                          <a:pt x="937" y="3639"/>
                        </a:lnTo>
                        <a:lnTo>
                          <a:pt x="914" y="3649"/>
                        </a:lnTo>
                        <a:lnTo>
                          <a:pt x="893" y="3665"/>
                        </a:lnTo>
                        <a:lnTo>
                          <a:pt x="876" y="3686"/>
                        </a:lnTo>
                        <a:lnTo>
                          <a:pt x="863" y="3712"/>
                        </a:lnTo>
                        <a:lnTo>
                          <a:pt x="854" y="3741"/>
                        </a:lnTo>
                        <a:lnTo>
                          <a:pt x="851" y="3772"/>
                        </a:lnTo>
                        <a:lnTo>
                          <a:pt x="854" y="3804"/>
                        </a:lnTo>
                        <a:lnTo>
                          <a:pt x="863" y="3832"/>
                        </a:lnTo>
                        <a:lnTo>
                          <a:pt x="876" y="3857"/>
                        </a:lnTo>
                        <a:lnTo>
                          <a:pt x="893" y="3878"/>
                        </a:lnTo>
                        <a:lnTo>
                          <a:pt x="914" y="3894"/>
                        </a:lnTo>
                        <a:lnTo>
                          <a:pt x="937" y="3905"/>
                        </a:lnTo>
                        <a:lnTo>
                          <a:pt x="963" y="3909"/>
                        </a:lnTo>
                        <a:lnTo>
                          <a:pt x="988" y="3905"/>
                        </a:lnTo>
                        <a:lnTo>
                          <a:pt x="1013" y="3894"/>
                        </a:lnTo>
                        <a:lnTo>
                          <a:pt x="1033" y="3878"/>
                        </a:lnTo>
                        <a:lnTo>
                          <a:pt x="1051" y="3857"/>
                        </a:lnTo>
                        <a:lnTo>
                          <a:pt x="1064" y="3832"/>
                        </a:lnTo>
                        <a:lnTo>
                          <a:pt x="1072" y="3804"/>
                        </a:lnTo>
                        <a:lnTo>
                          <a:pt x="1075" y="3772"/>
                        </a:lnTo>
                        <a:lnTo>
                          <a:pt x="1072" y="3741"/>
                        </a:lnTo>
                        <a:lnTo>
                          <a:pt x="1064" y="3712"/>
                        </a:lnTo>
                        <a:lnTo>
                          <a:pt x="1051" y="3686"/>
                        </a:lnTo>
                        <a:lnTo>
                          <a:pt x="1033" y="3665"/>
                        </a:lnTo>
                        <a:lnTo>
                          <a:pt x="1013" y="3649"/>
                        </a:lnTo>
                        <a:lnTo>
                          <a:pt x="988" y="3639"/>
                        </a:lnTo>
                        <a:lnTo>
                          <a:pt x="963" y="3636"/>
                        </a:lnTo>
                        <a:close/>
                        <a:moveTo>
                          <a:pt x="156" y="434"/>
                        </a:moveTo>
                        <a:lnTo>
                          <a:pt x="156" y="3540"/>
                        </a:lnTo>
                        <a:lnTo>
                          <a:pt x="1770" y="3540"/>
                        </a:lnTo>
                        <a:lnTo>
                          <a:pt x="1770" y="434"/>
                        </a:lnTo>
                        <a:lnTo>
                          <a:pt x="156" y="434"/>
                        </a:lnTo>
                        <a:close/>
                        <a:moveTo>
                          <a:pt x="727" y="197"/>
                        </a:moveTo>
                        <a:lnTo>
                          <a:pt x="716" y="200"/>
                        </a:lnTo>
                        <a:lnTo>
                          <a:pt x="707" y="207"/>
                        </a:lnTo>
                        <a:lnTo>
                          <a:pt x="701" y="217"/>
                        </a:lnTo>
                        <a:lnTo>
                          <a:pt x="699" y="230"/>
                        </a:lnTo>
                        <a:lnTo>
                          <a:pt x="701" y="243"/>
                        </a:lnTo>
                        <a:lnTo>
                          <a:pt x="707" y="254"/>
                        </a:lnTo>
                        <a:lnTo>
                          <a:pt x="716" y="260"/>
                        </a:lnTo>
                        <a:lnTo>
                          <a:pt x="727" y="262"/>
                        </a:lnTo>
                        <a:lnTo>
                          <a:pt x="1199" y="262"/>
                        </a:lnTo>
                        <a:lnTo>
                          <a:pt x="1210" y="260"/>
                        </a:lnTo>
                        <a:lnTo>
                          <a:pt x="1218" y="254"/>
                        </a:lnTo>
                        <a:lnTo>
                          <a:pt x="1224" y="243"/>
                        </a:lnTo>
                        <a:lnTo>
                          <a:pt x="1226" y="230"/>
                        </a:lnTo>
                        <a:lnTo>
                          <a:pt x="1224" y="217"/>
                        </a:lnTo>
                        <a:lnTo>
                          <a:pt x="1218" y="207"/>
                        </a:lnTo>
                        <a:lnTo>
                          <a:pt x="1210" y="200"/>
                        </a:lnTo>
                        <a:lnTo>
                          <a:pt x="1199" y="197"/>
                        </a:lnTo>
                        <a:lnTo>
                          <a:pt x="727" y="197"/>
                        </a:lnTo>
                        <a:close/>
                        <a:moveTo>
                          <a:pt x="224" y="0"/>
                        </a:moveTo>
                        <a:lnTo>
                          <a:pt x="1702" y="0"/>
                        </a:lnTo>
                        <a:lnTo>
                          <a:pt x="1738" y="4"/>
                        </a:lnTo>
                        <a:lnTo>
                          <a:pt x="1773" y="13"/>
                        </a:lnTo>
                        <a:lnTo>
                          <a:pt x="1805" y="31"/>
                        </a:lnTo>
                        <a:lnTo>
                          <a:pt x="1834" y="53"/>
                        </a:lnTo>
                        <a:lnTo>
                          <a:pt x="1860" y="81"/>
                        </a:lnTo>
                        <a:lnTo>
                          <a:pt x="1882" y="113"/>
                        </a:lnTo>
                        <a:lnTo>
                          <a:pt x="1900" y="148"/>
                        </a:lnTo>
                        <a:lnTo>
                          <a:pt x="1915" y="188"/>
                        </a:lnTo>
                        <a:lnTo>
                          <a:pt x="1923" y="229"/>
                        </a:lnTo>
                        <a:lnTo>
                          <a:pt x="1926" y="273"/>
                        </a:lnTo>
                        <a:lnTo>
                          <a:pt x="1926" y="3772"/>
                        </a:lnTo>
                        <a:lnTo>
                          <a:pt x="1923" y="3816"/>
                        </a:lnTo>
                        <a:lnTo>
                          <a:pt x="1915" y="3857"/>
                        </a:lnTo>
                        <a:lnTo>
                          <a:pt x="1900" y="3897"/>
                        </a:lnTo>
                        <a:lnTo>
                          <a:pt x="1882" y="3932"/>
                        </a:lnTo>
                        <a:lnTo>
                          <a:pt x="1860" y="3964"/>
                        </a:lnTo>
                        <a:lnTo>
                          <a:pt x="1834" y="3992"/>
                        </a:lnTo>
                        <a:lnTo>
                          <a:pt x="1805" y="4014"/>
                        </a:lnTo>
                        <a:lnTo>
                          <a:pt x="1773" y="4032"/>
                        </a:lnTo>
                        <a:lnTo>
                          <a:pt x="1738" y="4041"/>
                        </a:lnTo>
                        <a:lnTo>
                          <a:pt x="1702" y="4045"/>
                        </a:lnTo>
                        <a:lnTo>
                          <a:pt x="224" y="4045"/>
                        </a:lnTo>
                        <a:lnTo>
                          <a:pt x="188" y="4041"/>
                        </a:lnTo>
                        <a:lnTo>
                          <a:pt x="154" y="4032"/>
                        </a:lnTo>
                        <a:lnTo>
                          <a:pt x="122" y="4014"/>
                        </a:lnTo>
                        <a:lnTo>
                          <a:pt x="92" y="3992"/>
                        </a:lnTo>
                        <a:lnTo>
                          <a:pt x="66" y="3964"/>
                        </a:lnTo>
                        <a:lnTo>
                          <a:pt x="43" y="3932"/>
                        </a:lnTo>
                        <a:lnTo>
                          <a:pt x="25" y="3897"/>
                        </a:lnTo>
                        <a:lnTo>
                          <a:pt x="12" y="3857"/>
                        </a:lnTo>
                        <a:lnTo>
                          <a:pt x="3" y="3816"/>
                        </a:lnTo>
                        <a:lnTo>
                          <a:pt x="0" y="3772"/>
                        </a:lnTo>
                        <a:lnTo>
                          <a:pt x="0" y="273"/>
                        </a:lnTo>
                        <a:lnTo>
                          <a:pt x="3" y="229"/>
                        </a:lnTo>
                        <a:lnTo>
                          <a:pt x="12" y="188"/>
                        </a:lnTo>
                        <a:lnTo>
                          <a:pt x="25" y="148"/>
                        </a:lnTo>
                        <a:lnTo>
                          <a:pt x="43" y="113"/>
                        </a:lnTo>
                        <a:lnTo>
                          <a:pt x="66" y="81"/>
                        </a:lnTo>
                        <a:lnTo>
                          <a:pt x="92" y="53"/>
                        </a:lnTo>
                        <a:lnTo>
                          <a:pt x="122" y="31"/>
                        </a:lnTo>
                        <a:lnTo>
                          <a:pt x="154" y="13"/>
                        </a:lnTo>
                        <a:lnTo>
                          <a:pt x="188" y="4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317E8728-5CA4-4C25-A247-B8A36522C7DC}"/>
                      </a:ext>
                    </a:extLst>
                  </p:cNvPr>
                  <p:cNvSpPr/>
                  <p:nvPr/>
                </p:nvSpPr>
                <p:spPr>
                  <a:xfrm>
                    <a:off x="7684708" y="2190164"/>
                    <a:ext cx="3307836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수집 데이터 선정 이유 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A9D59652-9B94-4373-AAC5-BE2C5F59D4AE}"/>
                      </a:ext>
                    </a:extLst>
                  </p:cNvPr>
                  <p:cNvSpPr/>
                  <p:nvPr/>
                </p:nvSpPr>
                <p:spPr>
                  <a:xfrm>
                    <a:off x="7599580" y="5373216"/>
                    <a:ext cx="3392964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서비스 활용 방안    기대 효과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9501A15A-61AA-4D08-A4B4-0A39D941D6B1}"/>
                      </a:ext>
                    </a:extLst>
                  </p:cNvPr>
                  <p:cNvSpPr/>
                  <p:nvPr/>
                </p:nvSpPr>
                <p:spPr>
                  <a:xfrm>
                    <a:off x="7680176" y="1178564"/>
                    <a:ext cx="1901649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주제 선정 배경 및 이유 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8CF8E197-15A1-43F5-8DB8-918A518193EF}"/>
                      </a:ext>
                    </a:extLst>
                  </p:cNvPr>
                  <p:cNvSpPr/>
                  <p:nvPr/>
                </p:nvSpPr>
                <p:spPr>
                  <a:xfrm>
                    <a:off x="7684708" y="3287585"/>
                    <a:ext cx="3827475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전처리          데이터 전처리 결과    분석 계획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369323A4-E889-4245-A8F9-7046C63FB96D}"/>
                      </a:ext>
                    </a:extLst>
                  </p:cNvPr>
                  <p:cNvSpPr/>
                  <p:nvPr/>
                </p:nvSpPr>
                <p:spPr>
                  <a:xfrm>
                    <a:off x="7599580" y="4345149"/>
                    <a:ext cx="4377139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ROC-Curve AIC     </a:t>
                    </a: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모델 적합성 검사      로지스틱 회귀분석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99EC39BD-7C97-4505-BA26-94F48559E232}"/>
                      </a:ext>
                    </a:extLst>
                  </p:cNvPr>
                  <p:cNvSpPr/>
                  <p:nvPr/>
                </p:nvSpPr>
                <p:spPr>
                  <a:xfrm>
                    <a:off x="7476353" y="767260"/>
                    <a:ext cx="125386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공모 배경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C60C064B-0AEF-4A22-8009-692C98734ACF}"/>
                      </a:ext>
                    </a:extLst>
                  </p:cNvPr>
                  <p:cNvSpPr/>
                  <p:nvPr/>
                </p:nvSpPr>
                <p:spPr>
                  <a:xfrm>
                    <a:off x="7478022" y="1747797"/>
                    <a:ext cx="1582484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정의 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62403158-1398-4C08-A51A-140ACA74F90C}"/>
                      </a:ext>
                    </a:extLst>
                  </p:cNvPr>
                  <p:cNvSpPr/>
                  <p:nvPr/>
                </p:nvSpPr>
                <p:spPr>
                  <a:xfrm>
                    <a:off x="7476353" y="2880176"/>
                    <a:ext cx="330891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전처리 및 분석 계획 </a:t>
                    </a:r>
                    <a:endParaRPr lang="en-US" altLang="ko-KR" sz="2000" b="1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3BB3C3BB-AE4E-4295-9AD0-EDE73C4D89CD}"/>
                      </a:ext>
                    </a:extLst>
                  </p:cNvPr>
                  <p:cNvSpPr/>
                  <p:nvPr/>
                </p:nvSpPr>
                <p:spPr>
                  <a:xfrm>
                    <a:off x="7438695" y="3945612"/>
                    <a:ext cx="125386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분석 결과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EED9B0C9-525B-449C-AE8F-6B697AF5720D}"/>
                      </a:ext>
                    </a:extLst>
                  </p:cNvPr>
                  <p:cNvSpPr/>
                  <p:nvPr/>
                </p:nvSpPr>
                <p:spPr>
                  <a:xfrm>
                    <a:off x="7454504" y="4969472"/>
                    <a:ext cx="125386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최종 결과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0C1B0E1-0682-48B9-A4FF-1511BD6EC6EC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767260"/>
                    <a:ext cx="517311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1.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16F01138-839C-4671-9DE7-95AE3274932F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1844297"/>
                    <a:ext cx="74898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2.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829250D0-6A77-4C65-ACF2-C12806AEF934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2880176"/>
                    <a:ext cx="74898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3.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7073EAE-D9E0-4E8A-AE7F-2E6A2B1F5C6C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3940059"/>
                    <a:ext cx="74898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4.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768381C-7162-409E-AC00-2E24D3BFF22C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4969472"/>
                    <a:ext cx="683848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5.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14EAEE87-DA50-40F3-9C3A-6C6983CDE1AE}"/>
                      </a:ext>
                    </a:extLst>
                  </p:cNvPr>
                  <p:cNvSpPr/>
                  <p:nvPr/>
                </p:nvSpPr>
                <p:spPr>
                  <a:xfrm>
                    <a:off x="7608168" y="1249455"/>
                    <a:ext cx="45719" cy="235329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6FCF6877-56F6-4761-A823-5BEA6CE9B859}"/>
                      </a:ext>
                    </a:extLst>
                  </p:cNvPr>
                  <p:cNvSpPr/>
                  <p:nvPr/>
                </p:nvSpPr>
                <p:spPr>
                  <a:xfrm>
                    <a:off x="7631027" y="2255181"/>
                    <a:ext cx="45719" cy="235329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49B924E0-DC95-4F5A-BEDE-FD7CA8A9FC9B}"/>
                      </a:ext>
                    </a:extLst>
                  </p:cNvPr>
                  <p:cNvSpPr/>
                  <p:nvPr/>
                </p:nvSpPr>
                <p:spPr>
                  <a:xfrm>
                    <a:off x="7608168" y="4394378"/>
                    <a:ext cx="45720" cy="235330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FF305231-73BC-4325-B2A2-603C047E6954}"/>
                      </a:ext>
                    </a:extLst>
                  </p:cNvPr>
                  <p:cNvSpPr/>
                  <p:nvPr/>
                </p:nvSpPr>
                <p:spPr>
                  <a:xfrm>
                    <a:off x="7606834" y="5425918"/>
                    <a:ext cx="45720" cy="235330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3FE8F04-E33F-4F90-8BB1-FD81319B1D02}"/>
                      </a:ext>
                    </a:extLst>
                  </p:cNvPr>
                  <p:cNvSpPr/>
                  <p:nvPr/>
                </p:nvSpPr>
                <p:spPr>
                  <a:xfrm>
                    <a:off x="10506133" y="3358871"/>
                    <a:ext cx="45720" cy="218285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857C334E-167F-4FEA-BE3F-C08510D87ACC}"/>
                      </a:ext>
                    </a:extLst>
                  </p:cNvPr>
                  <p:cNvSpPr/>
                  <p:nvPr/>
                </p:nvSpPr>
                <p:spPr>
                  <a:xfrm>
                    <a:off x="10460413" y="4413525"/>
                    <a:ext cx="45720" cy="218285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C11586A6-E5C3-49E7-A66A-C048B2FA6CED}"/>
                    </a:ext>
                  </a:extLst>
                </p:cNvPr>
                <p:cNvSpPr/>
                <p:nvPr/>
              </p:nvSpPr>
              <p:spPr>
                <a:xfrm>
                  <a:off x="7770411" y="4523336"/>
                  <a:ext cx="45719" cy="218285"/>
                </a:xfrm>
                <a:prstGeom prst="rect">
                  <a:avLst/>
                </a:prstGeom>
                <a:solidFill>
                  <a:srgbClr val="A69076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5772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69C778-7405-49B1-9DEE-E3EF3D669C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875"/>
            <a:ext cx="12265171" cy="6894014"/>
          </a:xfrm>
          <a:prstGeom prst="rect">
            <a:avLst/>
          </a:prstGeom>
        </p:spPr>
      </p:pic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378A2-1B59-4B3F-B0CB-AF991EF29E1B}"/>
              </a:ext>
            </a:extLst>
          </p:cNvPr>
          <p:cNvSpPr/>
          <p:nvPr/>
        </p:nvSpPr>
        <p:spPr>
          <a:xfrm>
            <a:off x="-122898" y="-41763"/>
            <a:ext cx="12361857" cy="682272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1701547" y="-10875"/>
            <a:ext cx="8712968" cy="6904152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6875161" y="9330079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63773F8-3A9D-4CE3-8F3D-5B74D9D2DF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8211" y="328304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9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52F36F-679C-463D-998E-D1D59A8D32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7" y="-50743"/>
            <a:ext cx="4168261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7D45D5-D956-4533-A483-2FAD98D952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2"/>
          <a:stretch/>
        </p:blipFill>
        <p:spPr>
          <a:xfrm>
            <a:off x="6914836" y="5791"/>
            <a:ext cx="5277164" cy="6846417"/>
          </a:xfrm>
          <a:prstGeom prst="rect">
            <a:avLst/>
          </a:prstGeom>
        </p:spPr>
      </p:pic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138189" y="-294151"/>
            <a:ext cx="8712968" cy="7344816"/>
            <a:chOff x="5705933" y="7222502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705933" y="7222502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6875161" y="9330079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343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6096353" cy="6889240"/>
          </a:xfrm>
          <a:prstGeom prst="rect">
            <a:avLst/>
          </a:prstGeom>
          <a:solidFill>
            <a:srgbClr val="025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46A28E-339F-4FCA-9316-3D9E966E0DAF}"/>
              </a:ext>
            </a:extLst>
          </p:cNvPr>
          <p:cNvGrpSpPr/>
          <p:nvPr/>
        </p:nvGrpSpPr>
        <p:grpSpPr>
          <a:xfrm>
            <a:off x="-1352107" y="7278204"/>
            <a:ext cx="11553825" cy="1423866"/>
            <a:chOff x="-744760" y="1054976"/>
            <a:chExt cx="11553825" cy="142386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B7D774-48DF-4E70-B0C7-72A5EED6AE78}"/>
                </a:ext>
              </a:extLst>
            </p:cNvPr>
            <p:cNvGrpSpPr/>
            <p:nvPr/>
          </p:nvGrpSpPr>
          <p:grpSpPr>
            <a:xfrm>
              <a:off x="-744760" y="1058246"/>
              <a:ext cx="10525126" cy="1420596"/>
              <a:chOff x="-246079" y="5653930"/>
              <a:chExt cx="10525126" cy="142059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790BFE7-A3D6-48D9-B85A-6162F3421C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46078" y="6347128"/>
                <a:ext cx="10525125" cy="72739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A8F4EEE-4C9A-489A-8638-610853562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6079" y="5653930"/>
                <a:ext cx="10525125" cy="727398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357DEE-D85E-4291-8BA0-6218ABAA3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80365" y="1054976"/>
              <a:ext cx="1028700" cy="142386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FDFF4-172A-479B-9770-C8110B9480F9}"/>
              </a:ext>
            </a:extLst>
          </p:cNvPr>
          <p:cNvGrpSpPr/>
          <p:nvPr/>
        </p:nvGrpSpPr>
        <p:grpSpPr>
          <a:xfrm>
            <a:off x="1720122" y="1669981"/>
            <a:ext cx="2655403" cy="1571387"/>
            <a:chOff x="1703512" y="1749902"/>
            <a:chExt cx="2655403" cy="15713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9E8B2-EC95-4B11-95E1-AD5452D003EB}"/>
                </a:ext>
              </a:extLst>
            </p:cNvPr>
            <p:cNvSpPr txBox="1"/>
            <p:nvPr/>
          </p:nvSpPr>
          <p:spPr>
            <a:xfrm>
              <a:off x="1703512" y="1997850"/>
              <a:ext cx="26554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 차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1CE597-A9D5-485D-88F2-3DE3838548AF}"/>
                </a:ext>
              </a:extLst>
            </p:cNvPr>
            <p:cNvSpPr/>
            <p:nvPr/>
          </p:nvSpPr>
          <p:spPr>
            <a:xfrm>
              <a:off x="1807077" y="3210178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093510F-4193-45AE-947D-6D1C11D32DCA}"/>
              </a:ext>
            </a:extLst>
          </p:cNvPr>
          <p:cNvGrpSpPr/>
          <p:nvPr/>
        </p:nvGrpSpPr>
        <p:grpSpPr>
          <a:xfrm>
            <a:off x="6529513" y="866229"/>
            <a:ext cx="5287010" cy="5125542"/>
            <a:chOff x="5447928" y="881849"/>
            <a:chExt cx="5287010" cy="512554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C5F23CC-A91E-4AE8-9D39-DFA26F958E3C}"/>
                </a:ext>
              </a:extLst>
            </p:cNvPr>
            <p:cNvSpPr/>
            <p:nvPr/>
          </p:nvSpPr>
          <p:spPr>
            <a:xfrm>
              <a:off x="7770411" y="3466074"/>
              <a:ext cx="45719" cy="218285"/>
            </a:xfrm>
            <a:prstGeom prst="rect">
              <a:avLst/>
            </a:prstGeom>
            <a:solidFill>
              <a:srgbClr val="A6907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3F4CFE1-76B2-4E96-A7A8-2317010CF701}"/>
                </a:ext>
              </a:extLst>
            </p:cNvPr>
            <p:cNvGrpSpPr/>
            <p:nvPr/>
          </p:nvGrpSpPr>
          <p:grpSpPr>
            <a:xfrm>
              <a:off x="5447928" y="881849"/>
              <a:ext cx="5287010" cy="5125542"/>
              <a:chOff x="5447928" y="881849"/>
              <a:chExt cx="5287010" cy="512554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99C4A09-8F6C-4046-A64B-D19E09DB9731}"/>
                  </a:ext>
                </a:extLst>
              </p:cNvPr>
              <p:cNvSpPr/>
              <p:nvPr/>
            </p:nvSpPr>
            <p:spPr>
              <a:xfrm>
                <a:off x="6365053" y="3466074"/>
                <a:ext cx="45720" cy="218285"/>
              </a:xfrm>
              <a:prstGeom prst="rect">
                <a:avLst/>
              </a:prstGeom>
              <a:solidFill>
                <a:srgbClr val="A69076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41A66A5-DE13-4D69-9CC8-F2FE7CB2F088}"/>
                  </a:ext>
                </a:extLst>
              </p:cNvPr>
              <p:cNvGrpSpPr/>
              <p:nvPr/>
            </p:nvGrpSpPr>
            <p:grpSpPr>
              <a:xfrm>
                <a:off x="5447928" y="881849"/>
                <a:ext cx="5287010" cy="5125542"/>
                <a:chOff x="5447928" y="881849"/>
                <a:chExt cx="5287010" cy="5125542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22FF5D14-EB38-42EE-928C-D8CF1442262F}"/>
                    </a:ext>
                  </a:extLst>
                </p:cNvPr>
                <p:cNvGrpSpPr/>
                <p:nvPr/>
              </p:nvGrpSpPr>
              <p:grpSpPr>
                <a:xfrm>
                  <a:off x="5447928" y="881849"/>
                  <a:ext cx="5287010" cy="5125542"/>
                  <a:chOff x="6689709" y="767260"/>
                  <a:chExt cx="5287010" cy="5125542"/>
                </a:xfrm>
              </p:grpSpPr>
              <p:sp>
                <p:nvSpPr>
                  <p:cNvPr id="12" name="Freeform 36">
                    <a:extLst>
                      <a:ext uri="{FF2B5EF4-FFF2-40B4-BE49-F238E27FC236}">
                        <a16:creationId xmlns:a16="http://schemas.microsoft.com/office/drawing/2014/main" id="{34416EFA-FFEC-47B0-B4AA-DB4A0177D73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632504" y="2864541"/>
                    <a:ext cx="215408" cy="362295"/>
                  </a:xfrm>
                  <a:custGeom>
                    <a:avLst/>
                    <a:gdLst>
                      <a:gd name="T0" fmla="*/ 937 w 1926"/>
                      <a:gd name="T1" fmla="*/ 3639 h 4045"/>
                      <a:gd name="T2" fmla="*/ 893 w 1926"/>
                      <a:gd name="T3" fmla="*/ 3665 h 4045"/>
                      <a:gd name="T4" fmla="*/ 863 w 1926"/>
                      <a:gd name="T5" fmla="*/ 3712 h 4045"/>
                      <a:gd name="T6" fmla="*/ 851 w 1926"/>
                      <a:gd name="T7" fmla="*/ 3772 h 4045"/>
                      <a:gd name="T8" fmla="*/ 863 w 1926"/>
                      <a:gd name="T9" fmla="*/ 3832 h 4045"/>
                      <a:gd name="T10" fmla="*/ 893 w 1926"/>
                      <a:gd name="T11" fmla="*/ 3878 h 4045"/>
                      <a:gd name="T12" fmla="*/ 937 w 1926"/>
                      <a:gd name="T13" fmla="*/ 3905 h 4045"/>
                      <a:gd name="T14" fmla="*/ 988 w 1926"/>
                      <a:gd name="T15" fmla="*/ 3905 h 4045"/>
                      <a:gd name="T16" fmla="*/ 1033 w 1926"/>
                      <a:gd name="T17" fmla="*/ 3878 h 4045"/>
                      <a:gd name="T18" fmla="*/ 1064 w 1926"/>
                      <a:gd name="T19" fmla="*/ 3832 h 4045"/>
                      <a:gd name="T20" fmla="*/ 1075 w 1926"/>
                      <a:gd name="T21" fmla="*/ 3772 h 4045"/>
                      <a:gd name="T22" fmla="*/ 1064 w 1926"/>
                      <a:gd name="T23" fmla="*/ 3712 h 4045"/>
                      <a:gd name="T24" fmla="*/ 1033 w 1926"/>
                      <a:gd name="T25" fmla="*/ 3665 h 4045"/>
                      <a:gd name="T26" fmla="*/ 988 w 1926"/>
                      <a:gd name="T27" fmla="*/ 3639 h 4045"/>
                      <a:gd name="T28" fmla="*/ 156 w 1926"/>
                      <a:gd name="T29" fmla="*/ 434 h 4045"/>
                      <a:gd name="T30" fmla="*/ 1770 w 1926"/>
                      <a:gd name="T31" fmla="*/ 3540 h 4045"/>
                      <a:gd name="T32" fmla="*/ 156 w 1926"/>
                      <a:gd name="T33" fmla="*/ 434 h 4045"/>
                      <a:gd name="T34" fmla="*/ 716 w 1926"/>
                      <a:gd name="T35" fmla="*/ 200 h 4045"/>
                      <a:gd name="T36" fmla="*/ 701 w 1926"/>
                      <a:gd name="T37" fmla="*/ 217 h 4045"/>
                      <a:gd name="T38" fmla="*/ 701 w 1926"/>
                      <a:gd name="T39" fmla="*/ 243 h 4045"/>
                      <a:gd name="T40" fmla="*/ 716 w 1926"/>
                      <a:gd name="T41" fmla="*/ 260 h 4045"/>
                      <a:gd name="T42" fmla="*/ 1199 w 1926"/>
                      <a:gd name="T43" fmla="*/ 262 h 4045"/>
                      <a:gd name="T44" fmla="*/ 1218 w 1926"/>
                      <a:gd name="T45" fmla="*/ 254 h 4045"/>
                      <a:gd name="T46" fmla="*/ 1226 w 1926"/>
                      <a:gd name="T47" fmla="*/ 230 h 4045"/>
                      <a:gd name="T48" fmla="*/ 1218 w 1926"/>
                      <a:gd name="T49" fmla="*/ 207 h 4045"/>
                      <a:gd name="T50" fmla="*/ 1199 w 1926"/>
                      <a:gd name="T51" fmla="*/ 197 h 4045"/>
                      <a:gd name="T52" fmla="*/ 224 w 1926"/>
                      <a:gd name="T53" fmla="*/ 0 h 4045"/>
                      <a:gd name="T54" fmla="*/ 1738 w 1926"/>
                      <a:gd name="T55" fmla="*/ 4 h 4045"/>
                      <a:gd name="T56" fmla="*/ 1805 w 1926"/>
                      <a:gd name="T57" fmla="*/ 31 h 4045"/>
                      <a:gd name="T58" fmla="*/ 1860 w 1926"/>
                      <a:gd name="T59" fmla="*/ 81 h 4045"/>
                      <a:gd name="T60" fmla="*/ 1900 w 1926"/>
                      <a:gd name="T61" fmla="*/ 148 h 4045"/>
                      <a:gd name="T62" fmla="*/ 1923 w 1926"/>
                      <a:gd name="T63" fmla="*/ 229 h 4045"/>
                      <a:gd name="T64" fmla="*/ 1926 w 1926"/>
                      <a:gd name="T65" fmla="*/ 3772 h 4045"/>
                      <a:gd name="T66" fmla="*/ 1915 w 1926"/>
                      <a:gd name="T67" fmla="*/ 3857 h 4045"/>
                      <a:gd name="T68" fmla="*/ 1882 w 1926"/>
                      <a:gd name="T69" fmla="*/ 3932 h 4045"/>
                      <a:gd name="T70" fmla="*/ 1834 w 1926"/>
                      <a:gd name="T71" fmla="*/ 3992 h 4045"/>
                      <a:gd name="T72" fmla="*/ 1773 w 1926"/>
                      <a:gd name="T73" fmla="*/ 4032 h 4045"/>
                      <a:gd name="T74" fmla="*/ 1702 w 1926"/>
                      <a:gd name="T75" fmla="*/ 4045 h 4045"/>
                      <a:gd name="T76" fmla="*/ 188 w 1926"/>
                      <a:gd name="T77" fmla="*/ 4041 h 4045"/>
                      <a:gd name="T78" fmla="*/ 122 w 1926"/>
                      <a:gd name="T79" fmla="*/ 4014 h 4045"/>
                      <a:gd name="T80" fmla="*/ 66 w 1926"/>
                      <a:gd name="T81" fmla="*/ 3964 h 4045"/>
                      <a:gd name="T82" fmla="*/ 25 w 1926"/>
                      <a:gd name="T83" fmla="*/ 3897 h 4045"/>
                      <a:gd name="T84" fmla="*/ 3 w 1926"/>
                      <a:gd name="T85" fmla="*/ 3816 h 4045"/>
                      <a:gd name="T86" fmla="*/ 0 w 1926"/>
                      <a:gd name="T87" fmla="*/ 273 h 4045"/>
                      <a:gd name="T88" fmla="*/ 12 w 1926"/>
                      <a:gd name="T89" fmla="*/ 188 h 4045"/>
                      <a:gd name="T90" fmla="*/ 43 w 1926"/>
                      <a:gd name="T91" fmla="*/ 113 h 4045"/>
                      <a:gd name="T92" fmla="*/ 92 w 1926"/>
                      <a:gd name="T93" fmla="*/ 53 h 4045"/>
                      <a:gd name="T94" fmla="*/ 154 w 1926"/>
                      <a:gd name="T95" fmla="*/ 13 h 4045"/>
                      <a:gd name="T96" fmla="*/ 224 w 1926"/>
                      <a:gd name="T97" fmla="*/ 0 h 40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926" h="4045">
                        <a:moveTo>
                          <a:pt x="963" y="3636"/>
                        </a:moveTo>
                        <a:lnTo>
                          <a:pt x="937" y="3639"/>
                        </a:lnTo>
                        <a:lnTo>
                          <a:pt x="914" y="3649"/>
                        </a:lnTo>
                        <a:lnTo>
                          <a:pt x="893" y="3665"/>
                        </a:lnTo>
                        <a:lnTo>
                          <a:pt x="876" y="3686"/>
                        </a:lnTo>
                        <a:lnTo>
                          <a:pt x="863" y="3712"/>
                        </a:lnTo>
                        <a:lnTo>
                          <a:pt x="854" y="3741"/>
                        </a:lnTo>
                        <a:lnTo>
                          <a:pt x="851" y="3772"/>
                        </a:lnTo>
                        <a:lnTo>
                          <a:pt x="854" y="3804"/>
                        </a:lnTo>
                        <a:lnTo>
                          <a:pt x="863" y="3832"/>
                        </a:lnTo>
                        <a:lnTo>
                          <a:pt x="876" y="3857"/>
                        </a:lnTo>
                        <a:lnTo>
                          <a:pt x="893" y="3878"/>
                        </a:lnTo>
                        <a:lnTo>
                          <a:pt x="914" y="3894"/>
                        </a:lnTo>
                        <a:lnTo>
                          <a:pt x="937" y="3905"/>
                        </a:lnTo>
                        <a:lnTo>
                          <a:pt x="963" y="3909"/>
                        </a:lnTo>
                        <a:lnTo>
                          <a:pt x="988" y="3905"/>
                        </a:lnTo>
                        <a:lnTo>
                          <a:pt x="1013" y="3894"/>
                        </a:lnTo>
                        <a:lnTo>
                          <a:pt x="1033" y="3878"/>
                        </a:lnTo>
                        <a:lnTo>
                          <a:pt x="1051" y="3857"/>
                        </a:lnTo>
                        <a:lnTo>
                          <a:pt x="1064" y="3832"/>
                        </a:lnTo>
                        <a:lnTo>
                          <a:pt x="1072" y="3804"/>
                        </a:lnTo>
                        <a:lnTo>
                          <a:pt x="1075" y="3772"/>
                        </a:lnTo>
                        <a:lnTo>
                          <a:pt x="1072" y="3741"/>
                        </a:lnTo>
                        <a:lnTo>
                          <a:pt x="1064" y="3712"/>
                        </a:lnTo>
                        <a:lnTo>
                          <a:pt x="1051" y="3686"/>
                        </a:lnTo>
                        <a:lnTo>
                          <a:pt x="1033" y="3665"/>
                        </a:lnTo>
                        <a:lnTo>
                          <a:pt x="1013" y="3649"/>
                        </a:lnTo>
                        <a:lnTo>
                          <a:pt x="988" y="3639"/>
                        </a:lnTo>
                        <a:lnTo>
                          <a:pt x="963" y="3636"/>
                        </a:lnTo>
                        <a:close/>
                        <a:moveTo>
                          <a:pt x="156" y="434"/>
                        </a:moveTo>
                        <a:lnTo>
                          <a:pt x="156" y="3540"/>
                        </a:lnTo>
                        <a:lnTo>
                          <a:pt x="1770" y="3540"/>
                        </a:lnTo>
                        <a:lnTo>
                          <a:pt x="1770" y="434"/>
                        </a:lnTo>
                        <a:lnTo>
                          <a:pt x="156" y="434"/>
                        </a:lnTo>
                        <a:close/>
                        <a:moveTo>
                          <a:pt x="727" y="197"/>
                        </a:moveTo>
                        <a:lnTo>
                          <a:pt x="716" y="200"/>
                        </a:lnTo>
                        <a:lnTo>
                          <a:pt x="707" y="207"/>
                        </a:lnTo>
                        <a:lnTo>
                          <a:pt x="701" y="217"/>
                        </a:lnTo>
                        <a:lnTo>
                          <a:pt x="699" y="230"/>
                        </a:lnTo>
                        <a:lnTo>
                          <a:pt x="701" y="243"/>
                        </a:lnTo>
                        <a:lnTo>
                          <a:pt x="707" y="254"/>
                        </a:lnTo>
                        <a:lnTo>
                          <a:pt x="716" y="260"/>
                        </a:lnTo>
                        <a:lnTo>
                          <a:pt x="727" y="262"/>
                        </a:lnTo>
                        <a:lnTo>
                          <a:pt x="1199" y="262"/>
                        </a:lnTo>
                        <a:lnTo>
                          <a:pt x="1210" y="260"/>
                        </a:lnTo>
                        <a:lnTo>
                          <a:pt x="1218" y="254"/>
                        </a:lnTo>
                        <a:lnTo>
                          <a:pt x="1224" y="243"/>
                        </a:lnTo>
                        <a:lnTo>
                          <a:pt x="1226" y="230"/>
                        </a:lnTo>
                        <a:lnTo>
                          <a:pt x="1224" y="217"/>
                        </a:lnTo>
                        <a:lnTo>
                          <a:pt x="1218" y="207"/>
                        </a:lnTo>
                        <a:lnTo>
                          <a:pt x="1210" y="200"/>
                        </a:lnTo>
                        <a:lnTo>
                          <a:pt x="1199" y="197"/>
                        </a:lnTo>
                        <a:lnTo>
                          <a:pt x="727" y="197"/>
                        </a:lnTo>
                        <a:close/>
                        <a:moveTo>
                          <a:pt x="224" y="0"/>
                        </a:moveTo>
                        <a:lnTo>
                          <a:pt x="1702" y="0"/>
                        </a:lnTo>
                        <a:lnTo>
                          <a:pt x="1738" y="4"/>
                        </a:lnTo>
                        <a:lnTo>
                          <a:pt x="1773" y="13"/>
                        </a:lnTo>
                        <a:lnTo>
                          <a:pt x="1805" y="31"/>
                        </a:lnTo>
                        <a:lnTo>
                          <a:pt x="1834" y="53"/>
                        </a:lnTo>
                        <a:lnTo>
                          <a:pt x="1860" y="81"/>
                        </a:lnTo>
                        <a:lnTo>
                          <a:pt x="1882" y="113"/>
                        </a:lnTo>
                        <a:lnTo>
                          <a:pt x="1900" y="148"/>
                        </a:lnTo>
                        <a:lnTo>
                          <a:pt x="1915" y="188"/>
                        </a:lnTo>
                        <a:lnTo>
                          <a:pt x="1923" y="229"/>
                        </a:lnTo>
                        <a:lnTo>
                          <a:pt x="1926" y="273"/>
                        </a:lnTo>
                        <a:lnTo>
                          <a:pt x="1926" y="3772"/>
                        </a:lnTo>
                        <a:lnTo>
                          <a:pt x="1923" y="3816"/>
                        </a:lnTo>
                        <a:lnTo>
                          <a:pt x="1915" y="3857"/>
                        </a:lnTo>
                        <a:lnTo>
                          <a:pt x="1900" y="3897"/>
                        </a:lnTo>
                        <a:lnTo>
                          <a:pt x="1882" y="3932"/>
                        </a:lnTo>
                        <a:lnTo>
                          <a:pt x="1860" y="3964"/>
                        </a:lnTo>
                        <a:lnTo>
                          <a:pt x="1834" y="3992"/>
                        </a:lnTo>
                        <a:lnTo>
                          <a:pt x="1805" y="4014"/>
                        </a:lnTo>
                        <a:lnTo>
                          <a:pt x="1773" y="4032"/>
                        </a:lnTo>
                        <a:lnTo>
                          <a:pt x="1738" y="4041"/>
                        </a:lnTo>
                        <a:lnTo>
                          <a:pt x="1702" y="4045"/>
                        </a:lnTo>
                        <a:lnTo>
                          <a:pt x="224" y="4045"/>
                        </a:lnTo>
                        <a:lnTo>
                          <a:pt x="188" y="4041"/>
                        </a:lnTo>
                        <a:lnTo>
                          <a:pt x="154" y="4032"/>
                        </a:lnTo>
                        <a:lnTo>
                          <a:pt x="122" y="4014"/>
                        </a:lnTo>
                        <a:lnTo>
                          <a:pt x="92" y="3992"/>
                        </a:lnTo>
                        <a:lnTo>
                          <a:pt x="66" y="3964"/>
                        </a:lnTo>
                        <a:lnTo>
                          <a:pt x="43" y="3932"/>
                        </a:lnTo>
                        <a:lnTo>
                          <a:pt x="25" y="3897"/>
                        </a:lnTo>
                        <a:lnTo>
                          <a:pt x="12" y="3857"/>
                        </a:lnTo>
                        <a:lnTo>
                          <a:pt x="3" y="3816"/>
                        </a:lnTo>
                        <a:lnTo>
                          <a:pt x="0" y="3772"/>
                        </a:lnTo>
                        <a:lnTo>
                          <a:pt x="0" y="273"/>
                        </a:lnTo>
                        <a:lnTo>
                          <a:pt x="3" y="229"/>
                        </a:lnTo>
                        <a:lnTo>
                          <a:pt x="12" y="188"/>
                        </a:lnTo>
                        <a:lnTo>
                          <a:pt x="25" y="148"/>
                        </a:lnTo>
                        <a:lnTo>
                          <a:pt x="43" y="113"/>
                        </a:lnTo>
                        <a:lnTo>
                          <a:pt x="66" y="81"/>
                        </a:lnTo>
                        <a:lnTo>
                          <a:pt x="92" y="53"/>
                        </a:lnTo>
                        <a:lnTo>
                          <a:pt x="122" y="31"/>
                        </a:lnTo>
                        <a:lnTo>
                          <a:pt x="154" y="13"/>
                        </a:lnTo>
                        <a:lnTo>
                          <a:pt x="188" y="4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317E8728-5CA4-4C25-A247-B8A36522C7DC}"/>
                      </a:ext>
                    </a:extLst>
                  </p:cNvPr>
                  <p:cNvSpPr/>
                  <p:nvPr/>
                </p:nvSpPr>
                <p:spPr>
                  <a:xfrm>
                    <a:off x="7684708" y="2190164"/>
                    <a:ext cx="3307836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수집 데이터 선정 이유 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A9D59652-9B94-4373-AAC5-BE2C5F59D4AE}"/>
                      </a:ext>
                    </a:extLst>
                  </p:cNvPr>
                  <p:cNvSpPr/>
                  <p:nvPr/>
                </p:nvSpPr>
                <p:spPr>
                  <a:xfrm>
                    <a:off x="7599580" y="5373216"/>
                    <a:ext cx="3392964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서비스 활용 방안    기대 효과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9501A15A-61AA-4D08-A4B4-0A39D941D6B1}"/>
                      </a:ext>
                    </a:extLst>
                  </p:cNvPr>
                  <p:cNvSpPr/>
                  <p:nvPr/>
                </p:nvSpPr>
                <p:spPr>
                  <a:xfrm>
                    <a:off x="7680176" y="1178564"/>
                    <a:ext cx="1901649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주제 선정 배경 및 이유 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8CF8E197-15A1-43F5-8DB8-918A518193EF}"/>
                      </a:ext>
                    </a:extLst>
                  </p:cNvPr>
                  <p:cNvSpPr/>
                  <p:nvPr/>
                </p:nvSpPr>
                <p:spPr>
                  <a:xfrm>
                    <a:off x="7684708" y="3287585"/>
                    <a:ext cx="3827475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전처리          데이터 전처리 결과    분석 계획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369323A4-E889-4245-A8F9-7046C63FB96D}"/>
                      </a:ext>
                    </a:extLst>
                  </p:cNvPr>
                  <p:cNvSpPr/>
                  <p:nvPr/>
                </p:nvSpPr>
                <p:spPr>
                  <a:xfrm>
                    <a:off x="7599580" y="4345149"/>
                    <a:ext cx="4377139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ROC-Curve AIC     </a:t>
                    </a: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모델 적합성 검사      로지스틱 회귀분석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99EC39BD-7C97-4505-BA26-94F48559E232}"/>
                      </a:ext>
                    </a:extLst>
                  </p:cNvPr>
                  <p:cNvSpPr/>
                  <p:nvPr/>
                </p:nvSpPr>
                <p:spPr>
                  <a:xfrm>
                    <a:off x="7476353" y="767260"/>
                    <a:ext cx="125386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공모 배경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C60C064B-0AEF-4A22-8009-692C98734ACF}"/>
                      </a:ext>
                    </a:extLst>
                  </p:cNvPr>
                  <p:cNvSpPr/>
                  <p:nvPr/>
                </p:nvSpPr>
                <p:spPr>
                  <a:xfrm>
                    <a:off x="7478022" y="1747797"/>
                    <a:ext cx="1582484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정의 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62403158-1398-4C08-A51A-140ACA74F90C}"/>
                      </a:ext>
                    </a:extLst>
                  </p:cNvPr>
                  <p:cNvSpPr/>
                  <p:nvPr/>
                </p:nvSpPr>
                <p:spPr>
                  <a:xfrm>
                    <a:off x="7476353" y="2880176"/>
                    <a:ext cx="330891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전처리 및 분석 계획 </a:t>
                    </a:r>
                    <a:endParaRPr lang="en-US" altLang="ko-KR" sz="2000" b="1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3BB3C3BB-AE4E-4295-9AD0-EDE73C4D89CD}"/>
                      </a:ext>
                    </a:extLst>
                  </p:cNvPr>
                  <p:cNvSpPr/>
                  <p:nvPr/>
                </p:nvSpPr>
                <p:spPr>
                  <a:xfrm>
                    <a:off x="7438695" y="3945612"/>
                    <a:ext cx="125386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분석 결과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EED9B0C9-525B-449C-AE8F-6B697AF5720D}"/>
                      </a:ext>
                    </a:extLst>
                  </p:cNvPr>
                  <p:cNvSpPr/>
                  <p:nvPr/>
                </p:nvSpPr>
                <p:spPr>
                  <a:xfrm>
                    <a:off x="7454504" y="4969472"/>
                    <a:ext cx="125386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최종 결과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0C1B0E1-0682-48B9-A4FF-1511BD6EC6EC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767260"/>
                    <a:ext cx="517311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1.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16F01138-839C-4671-9DE7-95AE3274932F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1844297"/>
                    <a:ext cx="74898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2.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829250D0-6A77-4C65-ACF2-C12806AEF934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2880176"/>
                    <a:ext cx="74898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3.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7073EAE-D9E0-4E8A-AE7F-2E6A2B1F5C6C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3940059"/>
                    <a:ext cx="74898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4.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768381C-7162-409E-AC00-2E24D3BFF22C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4969472"/>
                    <a:ext cx="683848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5.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14EAEE87-DA50-40F3-9C3A-6C6983CDE1AE}"/>
                      </a:ext>
                    </a:extLst>
                  </p:cNvPr>
                  <p:cNvSpPr/>
                  <p:nvPr/>
                </p:nvSpPr>
                <p:spPr>
                  <a:xfrm>
                    <a:off x="7608168" y="1249455"/>
                    <a:ext cx="45719" cy="235329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6FCF6877-56F6-4761-A823-5BEA6CE9B859}"/>
                      </a:ext>
                    </a:extLst>
                  </p:cNvPr>
                  <p:cNvSpPr/>
                  <p:nvPr/>
                </p:nvSpPr>
                <p:spPr>
                  <a:xfrm>
                    <a:off x="7631027" y="2255181"/>
                    <a:ext cx="45719" cy="235329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49B924E0-DC95-4F5A-BEDE-FD7CA8A9FC9B}"/>
                      </a:ext>
                    </a:extLst>
                  </p:cNvPr>
                  <p:cNvSpPr/>
                  <p:nvPr/>
                </p:nvSpPr>
                <p:spPr>
                  <a:xfrm>
                    <a:off x="7608168" y="4394378"/>
                    <a:ext cx="45720" cy="235330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FF305231-73BC-4325-B2A2-603C047E6954}"/>
                      </a:ext>
                    </a:extLst>
                  </p:cNvPr>
                  <p:cNvSpPr/>
                  <p:nvPr/>
                </p:nvSpPr>
                <p:spPr>
                  <a:xfrm>
                    <a:off x="7606834" y="5425918"/>
                    <a:ext cx="45720" cy="235330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3FE8F04-E33F-4F90-8BB1-FD81319B1D02}"/>
                      </a:ext>
                    </a:extLst>
                  </p:cNvPr>
                  <p:cNvSpPr/>
                  <p:nvPr/>
                </p:nvSpPr>
                <p:spPr>
                  <a:xfrm>
                    <a:off x="10506133" y="3358871"/>
                    <a:ext cx="45720" cy="218285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857C334E-167F-4FEA-BE3F-C08510D87ACC}"/>
                      </a:ext>
                    </a:extLst>
                  </p:cNvPr>
                  <p:cNvSpPr/>
                  <p:nvPr/>
                </p:nvSpPr>
                <p:spPr>
                  <a:xfrm>
                    <a:off x="10460413" y="4413525"/>
                    <a:ext cx="45720" cy="218285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C11586A6-E5C3-49E7-A66A-C048B2FA6CED}"/>
                    </a:ext>
                  </a:extLst>
                </p:cNvPr>
                <p:cNvSpPr/>
                <p:nvPr/>
              </p:nvSpPr>
              <p:spPr>
                <a:xfrm>
                  <a:off x="7770411" y="4523336"/>
                  <a:ext cx="45719" cy="218285"/>
                </a:xfrm>
                <a:prstGeom prst="rect">
                  <a:avLst/>
                </a:prstGeom>
                <a:solidFill>
                  <a:srgbClr val="A69076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1292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6096353" cy="6889240"/>
          </a:xfrm>
          <a:prstGeom prst="rect">
            <a:avLst/>
          </a:prstGeom>
          <a:solidFill>
            <a:srgbClr val="02595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46A28E-339F-4FCA-9316-3D9E966E0DAF}"/>
              </a:ext>
            </a:extLst>
          </p:cNvPr>
          <p:cNvGrpSpPr/>
          <p:nvPr/>
        </p:nvGrpSpPr>
        <p:grpSpPr>
          <a:xfrm>
            <a:off x="-1352107" y="7278204"/>
            <a:ext cx="11553825" cy="1423866"/>
            <a:chOff x="-744760" y="1054976"/>
            <a:chExt cx="11553825" cy="142386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B7D774-48DF-4E70-B0C7-72A5EED6AE78}"/>
                </a:ext>
              </a:extLst>
            </p:cNvPr>
            <p:cNvGrpSpPr/>
            <p:nvPr/>
          </p:nvGrpSpPr>
          <p:grpSpPr>
            <a:xfrm>
              <a:off x="-744760" y="1058246"/>
              <a:ext cx="10525126" cy="1420596"/>
              <a:chOff x="-246079" y="5653930"/>
              <a:chExt cx="10525126" cy="142059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790BFE7-A3D6-48D9-B85A-6162F3421C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46078" y="6347128"/>
                <a:ext cx="10525125" cy="72739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A8F4EEE-4C9A-489A-8638-610853562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6079" y="5653930"/>
                <a:ext cx="10525125" cy="727398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357DEE-D85E-4291-8BA0-6218ABAA3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80365" y="1054976"/>
              <a:ext cx="1028700" cy="142386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FDFF4-172A-479B-9770-C8110B9480F9}"/>
              </a:ext>
            </a:extLst>
          </p:cNvPr>
          <p:cNvGrpSpPr/>
          <p:nvPr/>
        </p:nvGrpSpPr>
        <p:grpSpPr>
          <a:xfrm>
            <a:off x="1720122" y="1669981"/>
            <a:ext cx="2655403" cy="1571387"/>
            <a:chOff x="1703512" y="1749902"/>
            <a:chExt cx="2655403" cy="15713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9E8B2-EC95-4B11-95E1-AD5452D003EB}"/>
                </a:ext>
              </a:extLst>
            </p:cNvPr>
            <p:cNvSpPr txBox="1"/>
            <p:nvPr/>
          </p:nvSpPr>
          <p:spPr>
            <a:xfrm>
              <a:off x="1703512" y="1997850"/>
              <a:ext cx="26554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 차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1CE597-A9D5-485D-88F2-3DE3838548AF}"/>
                </a:ext>
              </a:extLst>
            </p:cNvPr>
            <p:cNvSpPr/>
            <p:nvPr/>
          </p:nvSpPr>
          <p:spPr>
            <a:xfrm>
              <a:off x="1807077" y="3210178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093510F-4193-45AE-947D-6D1C11D32DCA}"/>
              </a:ext>
            </a:extLst>
          </p:cNvPr>
          <p:cNvGrpSpPr/>
          <p:nvPr/>
        </p:nvGrpSpPr>
        <p:grpSpPr>
          <a:xfrm>
            <a:off x="6529513" y="866229"/>
            <a:ext cx="5287010" cy="5125542"/>
            <a:chOff x="5447928" y="881849"/>
            <a:chExt cx="5287010" cy="512554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C5F23CC-A91E-4AE8-9D39-DFA26F958E3C}"/>
                </a:ext>
              </a:extLst>
            </p:cNvPr>
            <p:cNvSpPr/>
            <p:nvPr/>
          </p:nvSpPr>
          <p:spPr>
            <a:xfrm>
              <a:off x="7770411" y="3466074"/>
              <a:ext cx="45719" cy="218285"/>
            </a:xfrm>
            <a:prstGeom prst="rect">
              <a:avLst/>
            </a:prstGeom>
            <a:solidFill>
              <a:srgbClr val="A6907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3F4CFE1-76B2-4E96-A7A8-2317010CF701}"/>
                </a:ext>
              </a:extLst>
            </p:cNvPr>
            <p:cNvGrpSpPr/>
            <p:nvPr/>
          </p:nvGrpSpPr>
          <p:grpSpPr>
            <a:xfrm>
              <a:off x="5447928" y="881849"/>
              <a:ext cx="5287010" cy="5125542"/>
              <a:chOff x="5447928" y="881849"/>
              <a:chExt cx="5287010" cy="512554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99C4A09-8F6C-4046-A64B-D19E09DB9731}"/>
                  </a:ext>
                </a:extLst>
              </p:cNvPr>
              <p:cNvSpPr/>
              <p:nvPr/>
            </p:nvSpPr>
            <p:spPr>
              <a:xfrm>
                <a:off x="6365053" y="3466074"/>
                <a:ext cx="45720" cy="218285"/>
              </a:xfrm>
              <a:prstGeom prst="rect">
                <a:avLst/>
              </a:prstGeom>
              <a:solidFill>
                <a:srgbClr val="A69076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41A66A5-DE13-4D69-9CC8-F2FE7CB2F088}"/>
                  </a:ext>
                </a:extLst>
              </p:cNvPr>
              <p:cNvGrpSpPr/>
              <p:nvPr/>
            </p:nvGrpSpPr>
            <p:grpSpPr>
              <a:xfrm>
                <a:off x="5447928" y="881849"/>
                <a:ext cx="5287010" cy="5125542"/>
                <a:chOff x="5447928" y="881849"/>
                <a:chExt cx="5287010" cy="5125542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22FF5D14-EB38-42EE-928C-D8CF1442262F}"/>
                    </a:ext>
                  </a:extLst>
                </p:cNvPr>
                <p:cNvGrpSpPr/>
                <p:nvPr/>
              </p:nvGrpSpPr>
              <p:grpSpPr>
                <a:xfrm>
                  <a:off x="5447928" y="881849"/>
                  <a:ext cx="5287010" cy="5125542"/>
                  <a:chOff x="6689709" y="767260"/>
                  <a:chExt cx="5287010" cy="5125542"/>
                </a:xfrm>
              </p:grpSpPr>
              <p:sp>
                <p:nvSpPr>
                  <p:cNvPr id="12" name="Freeform 36">
                    <a:extLst>
                      <a:ext uri="{FF2B5EF4-FFF2-40B4-BE49-F238E27FC236}">
                        <a16:creationId xmlns:a16="http://schemas.microsoft.com/office/drawing/2014/main" id="{34416EFA-FFEC-47B0-B4AA-DB4A0177D73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632504" y="2864541"/>
                    <a:ext cx="215408" cy="362295"/>
                  </a:xfrm>
                  <a:custGeom>
                    <a:avLst/>
                    <a:gdLst>
                      <a:gd name="T0" fmla="*/ 937 w 1926"/>
                      <a:gd name="T1" fmla="*/ 3639 h 4045"/>
                      <a:gd name="T2" fmla="*/ 893 w 1926"/>
                      <a:gd name="T3" fmla="*/ 3665 h 4045"/>
                      <a:gd name="T4" fmla="*/ 863 w 1926"/>
                      <a:gd name="T5" fmla="*/ 3712 h 4045"/>
                      <a:gd name="T6" fmla="*/ 851 w 1926"/>
                      <a:gd name="T7" fmla="*/ 3772 h 4045"/>
                      <a:gd name="T8" fmla="*/ 863 w 1926"/>
                      <a:gd name="T9" fmla="*/ 3832 h 4045"/>
                      <a:gd name="T10" fmla="*/ 893 w 1926"/>
                      <a:gd name="T11" fmla="*/ 3878 h 4045"/>
                      <a:gd name="T12" fmla="*/ 937 w 1926"/>
                      <a:gd name="T13" fmla="*/ 3905 h 4045"/>
                      <a:gd name="T14" fmla="*/ 988 w 1926"/>
                      <a:gd name="T15" fmla="*/ 3905 h 4045"/>
                      <a:gd name="T16" fmla="*/ 1033 w 1926"/>
                      <a:gd name="T17" fmla="*/ 3878 h 4045"/>
                      <a:gd name="T18" fmla="*/ 1064 w 1926"/>
                      <a:gd name="T19" fmla="*/ 3832 h 4045"/>
                      <a:gd name="T20" fmla="*/ 1075 w 1926"/>
                      <a:gd name="T21" fmla="*/ 3772 h 4045"/>
                      <a:gd name="T22" fmla="*/ 1064 w 1926"/>
                      <a:gd name="T23" fmla="*/ 3712 h 4045"/>
                      <a:gd name="T24" fmla="*/ 1033 w 1926"/>
                      <a:gd name="T25" fmla="*/ 3665 h 4045"/>
                      <a:gd name="T26" fmla="*/ 988 w 1926"/>
                      <a:gd name="T27" fmla="*/ 3639 h 4045"/>
                      <a:gd name="T28" fmla="*/ 156 w 1926"/>
                      <a:gd name="T29" fmla="*/ 434 h 4045"/>
                      <a:gd name="T30" fmla="*/ 1770 w 1926"/>
                      <a:gd name="T31" fmla="*/ 3540 h 4045"/>
                      <a:gd name="T32" fmla="*/ 156 w 1926"/>
                      <a:gd name="T33" fmla="*/ 434 h 4045"/>
                      <a:gd name="T34" fmla="*/ 716 w 1926"/>
                      <a:gd name="T35" fmla="*/ 200 h 4045"/>
                      <a:gd name="T36" fmla="*/ 701 w 1926"/>
                      <a:gd name="T37" fmla="*/ 217 h 4045"/>
                      <a:gd name="T38" fmla="*/ 701 w 1926"/>
                      <a:gd name="T39" fmla="*/ 243 h 4045"/>
                      <a:gd name="T40" fmla="*/ 716 w 1926"/>
                      <a:gd name="T41" fmla="*/ 260 h 4045"/>
                      <a:gd name="T42" fmla="*/ 1199 w 1926"/>
                      <a:gd name="T43" fmla="*/ 262 h 4045"/>
                      <a:gd name="T44" fmla="*/ 1218 w 1926"/>
                      <a:gd name="T45" fmla="*/ 254 h 4045"/>
                      <a:gd name="T46" fmla="*/ 1226 w 1926"/>
                      <a:gd name="T47" fmla="*/ 230 h 4045"/>
                      <a:gd name="T48" fmla="*/ 1218 w 1926"/>
                      <a:gd name="T49" fmla="*/ 207 h 4045"/>
                      <a:gd name="T50" fmla="*/ 1199 w 1926"/>
                      <a:gd name="T51" fmla="*/ 197 h 4045"/>
                      <a:gd name="T52" fmla="*/ 224 w 1926"/>
                      <a:gd name="T53" fmla="*/ 0 h 4045"/>
                      <a:gd name="T54" fmla="*/ 1738 w 1926"/>
                      <a:gd name="T55" fmla="*/ 4 h 4045"/>
                      <a:gd name="T56" fmla="*/ 1805 w 1926"/>
                      <a:gd name="T57" fmla="*/ 31 h 4045"/>
                      <a:gd name="T58" fmla="*/ 1860 w 1926"/>
                      <a:gd name="T59" fmla="*/ 81 h 4045"/>
                      <a:gd name="T60" fmla="*/ 1900 w 1926"/>
                      <a:gd name="T61" fmla="*/ 148 h 4045"/>
                      <a:gd name="T62" fmla="*/ 1923 w 1926"/>
                      <a:gd name="T63" fmla="*/ 229 h 4045"/>
                      <a:gd name="T64" fmla="*/ 1926 w 1926"/>
                      <a:gd name="T65" fmla="*/ 3772 h 4045"/>
                      <a:gd name="T66" fmla="*/ 1915 w 1926"/>
                      <a:gd name="T67" fmla="*/ 3857 h 4045"/>
                      <a:gd name="T68" fmla="*/ 1882 w 1926"/>
                      <a:gd name="T69" fmla="*/ 3932 h 4045"/>
                      <a:gd name="T70" fmla="*/ 1834 w 1926"/>
                      <a:gd name="T71" fmla="*/ 3992 h 4045"/>
                      <a:gd name="T72" fmla="*/ 1773 w 1926"/>
                      <a:gd name="T73" fmla="*/ 4032 h 4045"/>
                      <a:gd name="T74" fmla="*/ 1702 w 1926"/>
                      <a:gd name="T75" fmla="*/ 4045 h 4045"/>
                      <a:gd name="T76" fmla="*/ 188 w 1926"/>
                      <a:gd name="T77" fmla="*/ 4041 h 4045"/>
                      <a:gd name="T78" fmla="*/ 122 w 1926"/>
                      <a:gd name="T79" fmla="*/ 4014 h 4045"/>
                      <a:gd name="T80" fmla="*/ 66 w 1926"/>
                      <a:gd name="T81" fmla="*/ 3964 h 4045"/>
                      <a:gd name="T82" fmla="*/ 25 w 1926"/>
                      <a:gd name="T83" fmla="*/ 3897 h 4045"/>
                      <a:gd name="T84" fmla="*/ 3 w 1926"/>
                      <a:gd name="T85" fmla="*/ 3816 h 4045"/>
                      <a:gd name="T86" fmla="*/ 0 w 1926"/>
                      <a:gd name="T87" fmla="*/ 273 h 4045"/>
                      <a:gd name="T88" fmla="*/ 12 w 1926"/>
                      <a:gd name="T89" fmla="*/ 188 h 4045"/>
                      <a:gd name="T90" fmla="*/ 43 w 1926"/>
                      <a:gd name="T91" fmla="*/ 113 h 4045"/>
                      <a:gd name="T92" fmla="*/ 92 w 1926"/>
                      <a:gd name="T93" fmla="*/ 53 h 4045"/>
                      <a:gd name="T94" fmla="*/ 154 w 1926"/>
                      <a:gd name="T95" fmla="*/ 13 h 4045"/>
                      <a:gd name="T96" fmla="*/ 224 w 1926"/>
                      <a:gd name="T97" fmla="*/ 0 h 40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926" h="4045">
                        <a:moveTo>
                          <a:pt x="963" y="3636"/>
                        </a:moveTo>
                        <a:lnTo>
                          <a:pt x="937" y="3639"/>
                        </a:lnTo>
                        <a:lnTo>
                          <a:pt x="914" y="3649"/>
                        </a:lnTo>
                        <a:lnTo>
                          <a:pt x="893" y="3665"/>
                        </a:lnTo>
                        <a:lnTo>
                          <a:pt x="876" y="3686"/>
                        </a:lnTo>
                        <a:lnTo>
                          <a:pt x="863" y="3712"/>
                        </a:lnTo>
                        <a:lnTo>
                          <a:pt x="854" y="3741"/>
                        </a:lnTo>
                        <a:lnTo>
                          <a:pt x="851" y="3772"/>
                        </a:lnTo>
                        <a:lnTo>
                          <a:pt x="854" y="3804"/>
                        </a:lnTo>
                        <a:lnTo>
                          <a:pt x="863" y="3832"/>
                        </a:lnTo>
                        <a:lnTo>
                          <a:pt x="876" y="3857"/>
                        </a:lnTo>
                        <a:lnTo>
                          <a:pt x="893" y="3878"/>
                        </a:lnTo>
                        <a:lnTo>
                          <a:pt x="914" y="3894"/>
                        </a:lnTo>
                        <a:lnTo>
                          <a:pt x="937" y="3905"/>
                        </a:lnTo>
                        <a:lnTo>
                          <a:pt x="963" y="3909"/>
                        </a:lnTo>
                        <a:lnTo>
                          <a:pt x="988" y="3905"/>
                        </a:lnTo>
                        <a:lnTo>
                          <a:pt x="1013" y="3894"/>
                        </a:lnTo>
                        <a:lnTo>
                          <a:pt x="1033" y="3878"/>
                        </a:lnTo>
                        <a:lnTo>
                          <a:pt x="1051" y="3857"/>
                        </a:lnTo>
                        <a:lnTo>
                          <a:pt x="1064" y="3832"/>
                        </a:lnTo>
                        <a:lnTo>
                          <a:pt x="1072" y="3804"/>
                        </a:lnTo>
                        <a:lnTo>
                          <a:pt x="1075" y="3772"/>
                        </a:lnTo>
                        <a:lnTo>
                          <a:pt x="1072" y="3741"/>
                        </a:lnTo>
                        <a:lnTo>
                          <a:pt x="1064" y="3712"/>
                        </a:lnTo>
                        <a:lnTo>
                          <a:pt x="1051" y="3686"/>
                        </a:lnTo>
                        <a:lnTo>
                          <a:pt x="1033" y="3665"/>
                        </a:lnTo>
                        <a:lnTo>
                          <a:pt x="1013" y="3649"/>
                        </a:lnTo>
                        <a:lnTo>
                          <a:pt x="988" y="3639"/>
                        </a:lnTo>
                        <a:lnTo>
                          <a:pt x="963" y="3636"/>
                        </a:lnTo>
                        <a:close/>
                        <a:moveTo>
                          <a:pt x="156" y="434"/>
                        </a:moveTo>
                        <a:lnTo>
                          <a:pt x="156" y="3540"/>
                        </a:lnTo>
                        <a:lnTo>
                          <a:pt x="1770" y="3540"/>
                        </a:lnTo>
                        <a:lnTo>
                          <a:pt x="1770" y="434"/>
                        </a:lnTo>
                        <a:lnTo>
                          <a:pt x="156" y="434"/>
                        </a:lnTo>
                        <a:close/>
                        <a:moveTo>
                          <a:pt x="727" y="197"/>
                        </a:moveTo>
                        <a:lnTo>
                          <a:pt x="716" y="200"/>
                        </a:lnTo>
                        <a:lnTo>
                          <a:pt x="707" y="207"/>
                        </a:lnTo>
                        <a:lnTo>
                          <a:pt x="701" y="217"/>
                        </a:lnTo>
                        <a:lnTo>
                          <a:pt x="699" y="230"/>
                        </a:lnTo>
                        <a:lnTo>
                          <a:pt x="701" y="243"/>
                        </a:lnTo>
                        <a:lnTo>
                          <a:pt x="707" y="254"/>
                        </a:lnTo>
                        <a:lnTo>
                          <a:pt x="716" y="260"/>
                        </a:lnTo>
                        <a:lnTo>
                          <a:pt x="727" y="262"/>
                        </a:lnTo>
                        <a:lnTo>
                          <a:pt x="1199" y="262"/>
                        </a:lnTo>
                        <a:lnTo>
                          <a:pt x="1210" y="260"/>
                        </a:lnTo>
                        <a:lnTo>
                          <a:pt x="1218" y="254"/>
                        </a:lnTo>
                        <a:lnTo>
                          <a:pt x="1224" y="243"/>
                        </a:lnTo>
                        <a:lnTo>
                          <a:pt x="1226" y="230"/>
                        </a:lnTo>
                        <a:lnTo>
                          <a:pt x="1224" y="217"/>
                        </a:lnTo>
                        <a:lnTo>
                          <a:pt x="1218" y="207"/>
                        </a:lnTo>
                        <a:lnTo>
                          <a:pt x="1210" y="200"/>
                        </a:lnTo>
                        <a:lnTo>
                          <a:pt x="1199" y="197"/>
                        </a:lnTo>
                        <a:lnTo>
                          <a:pt x="727" y="197"/>
                        </a:lnTo>
                        <a:close/>
                        <a:moveTo>
                          <a:pt x="224" y="0"/>
                        </a:moveTo>
                        <a:lnTo>
                          <a:pt x="1702" y="0"/>
                        </a:lnTo>
                        <a:lnTo>
                          <a:pt x="1738" y="4"/>
                        </a:lnTo>
                        <a:lnTo>
                          <a:pt x="1773" y="13"/>
                        </a:lnTo>
                        <a:lnTo>
                          <a:pt x="1805" y="31"/>
                        </a:lnTo>
                        <a:lnTo>
                          <a:pt x="1834" y="53"/>
                        </a:lnTo>
                        <a:lnTo>
                          <a:pt x="1860" y="81"/>
                        </a:lnTo>
                        <a:lnTo>
                          <a:pt x="1882" y="113"/>
                        </a:lnTo>
                        <a:lnTo>
                          <a:pt x="1900" y="148"/>
                        </a:lnTo>
                        <a:lnTo>
                          <a:pt x="1915" y="188"/>
                        </a:lnTo>
                        <a:lnTo>
                          <a:pt x="1923" y="229"/>
                        </a:lnTo>
                        <a:lnTo>
                          <a:pt x="1926" y="273"/>
                        </a:lnTo>
                        <a:lnTo>
                          <a:pt x="1926" y="3772"/>
                        </a:lnTo>
                        <a:lnTo>
                          <a:pt x="1923" y="3816"/>
                        </a:lnTo>
                        <a:lnTo>
                          <a:pt x="1915" y="3857"/>
                        </a:lnTo>
                        <a:lnTo>
                          <a:pt x="1900" y="3897"/>
                        </a:lnTo>
                        <a:lnTo>
                          <a:pt x="1882" y="3932"/>
                        </a:lnTo>
                        <a:lnTo>
                          <a:pt x="1860" y="3964"/>
                        </a:lnTo>
                        <a:lnTo>
                          <a:pt x="1834" y="3992"/>
                        </a:lnTo>
                        <a:lnTo>
                          <a:pt x="1805" y="4014"/>
                        </a:lnTo>
                        <a:lnTo>
                          <a:pt x="1773" y="4032"/>
                        </a:lnTo>
                        <a:lnTo>
                          <a:pt x="1738" y="4041"/>
                        </a:lnTo>
                        <a:lnTo>
                          <a:pt x="1702" y="4045"/>
                        </a:lnTo>
                        <a:lnTo>
                          <a:pt x="224" y="4045"/>
                        </a:lnTo>
                        <a:lnTo>
                          <a:pt x="188" y="4041"/>
                        </a:lnTo>
                        <a:lnTo>
                          <a:pt x="154" y="4032"/>
                        </a:lnTo>
                        <a:lnTo>
                          <a:pt x="122" y="4014"/>
                        </a:lnTo>
                        <a:lnTo>
                          <a:pt x="92" y="3992"/>
                        </a:lnTo>
                        <a:lnTo>
                          <a:pt x="66" y="3964"/>
                        </a:lnTo>
                        <a:lnTo>
                          <a:pt x="43" y="3932"/>
                        </a:lnTo>
                        <a:lnTo>
                          <a:pt x="25" y="3897"/>
                        </a:lnTo>
                        <a:lnTo>
                          <a:pt x="12" y="3857"/>
                        </a:lnTo>
                        <a:lnTo>
                          <a:pt x="3" y="3816"/>
                        </a:lnTo>
                        <a:lnTo>
                          <a:pt x="0" y="3772"/>
                        </a:lnTo>
                        <a:lnTo>
                          <a:pt x="0" y="273"/>
                        </a:lnTo>
                        <a:lnTo>
                          <a:pt x="3" y="229"/>
                        </a:lnTo>
                        <a:lnTo>
                          <a:pt x="12" y="188"/>
                        </a:lnTo>
                        <a:lnTo>
                          <a:pt x="25" y="148"/>
                        </a:lnTo>
                        <a:lnTo>
                          <a:pt x="43" y="113"/>
                        </a:lnTo>
                        <a:lnTo>
                          <a:pt x="66" y="81"/>
                        </a:lnTo>
                        <a:lnTo>
                          <a:pt x="92" y="53"/>
                        </a:lnTo>
                        <a:lnTo>
                          <a:pt x="122" y="31"/>
                        </a:lnTo>
                        <a:lnTo>
                          <a:pt x="154" y="13"/>
                        </a:lnTo>
                        <a:lnTo>
                          <a:pt x="188" y="4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317E8728-5CA4-4C25-A247-B8A36522C7DC}"/>
                      </a:ext>
                    </a:extLst>
                  </p:cNvPr>
                  <p:cNvSpPr/>
                  <p:nvPr/>
                </p:nvSpPr>
                <p:spPr>
                  <a:xfrm>
                    <a:off x="7684708" y="2190164"/>
                    <a:ext cx="3307836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수집 데이터 선정 이유 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A9D59652-9B94-4373-AAC5-BE2C5F59D4AE}"/>
                      </a:ext>
                    </a:extLst>
                  </p:cNvPr>
                  <p:cNvSpPr/>
                  <p:nvPr/>
                </p:nvSpPr>
                <p:spPr>
                  <a:xfrm>
                    <a:off x="7599580" y="5373216"/>
                    <a:ext cx="3392964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서비스 활용 방안    기대 효과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9501A15A-61AA-4D08-A4B4-0A39D941D6B1}"/>
                      </a:ext>
                    </a:extLst>
                  </p:cNvPr>
                  <p:cNvSpPr/>
                  <p:nvPr/>
                </p:nvSpPr>
                <p:spPr>
                  <a:xfrm>
                    <a:off x="7680176" y="1178564"/>
                    <a:ext cx="1901649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주제 선정 배경 및 이유 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8CF8E197-15A1-43F5-8DB8-918A518193EF}"/>
                      </a:ext>
                    </a:extLst>
                  </p:cNvPr>
                  <p:cNvSpPr/>
                  <p:nvPr/>
                </p:nvSpPr>
                <p:spPr>
                  <a:xfrm>
                    <a:off x="7684708" y="3287585"/>
                    <a:ext cx="3827475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전처리          데이터 전처리 결과    분석 계획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369323A4-E889-4245-A8F9-7046C63FB96D}"/>
                      </a:ext>
                    </a:extLst>
                  </p:cNvPr>
                  <p:cNvSpPr/>
                  <p:nvPr/>
                </p:nvSpPr>
                <p:spPr>
                  <a:xfrm>
                    <a:off x="7599580" y="4345149"/>
                    <a:ext cx="4377139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ROC-Curve AIC     </a:t>
                    </a: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모델 적합성 검사      로지스틱 회귀분석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99EC39BD-7C97-4505-BA26-94F48559E232}"/>
                      </a:ext>
                    </a:extLst>
                  </p:cNvPr>
                  <p:cNvSpPr/>
                  <p:nvPr/>
                </p:nvSpPr>
                <p:spPr>
                  <a:xfrm>
                    <a:off x="7476353" y="767260"/>
                    <a:ext cx="125386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공모 배경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C60C064B-0AEF-4A22-8009-692C98734ACF}"/>
                      </a:ext>
                    </a:extLst>
                  </p:cNvPr>
                  <p:cNvSpPr/>
                  <p:nvPr/>
                </p:nvSpPr>
                <p:spPr>
                  <a:xfrm>
                    <a:off x="7478022" y="1747797"/>
                    <a:ext cx="1582484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정의 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62403158-1398-4C08-A51A-140ACA74F90C}"/>
                      </a:ext>
                    </a:extLst>
                  </p:cNvPr>
                  <p:cNvSpPr/>
                  <p:nvPr/>
                </p:nvSpPr>
                <p:spPr>
                  <a:xfrm>
                    <a:off x="7476353" y="2880176"/>
                    <a:ext cx="330891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전처리 및 분석 계획 </a:t>
                    </a:r>
                    <a:endParaRPr lang="en-US" altLang="ko-KR" sz="2000" b="1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3BB3C3BB-AE4E-4295-9AD0-EDE73C4D89CD}"/>
                      </a:ext>
                    </a:extLst>
                  </p:cNvPr>
                  <p:cNvSpPr/>
                  <p:nvPr/>
                </p:nvSpPr>
                <p:spPr>
                  <a:xfrm>
                    <a:off x="7438695" y="3945612"/>
                    <a:ext cx="125386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분석 결과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EED9B0C9-525B-449C-AE8F-6B697AF5720D}"/>
                      </a:ext>
                    </a:extLst>
                  </p:cNvPr>
                  <p:cNvSpPr/>
                  <p:nvPr/>
                </p:nvSpPr>
                <p:spPr>
                  <a:xfrm>
                    <a:off x="7454504" y="4969472"/>
                    <a:ext cx="125386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최종 결과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0C1B0E1-0682-48B9-A4FF-1511BD6EC6EC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767260"/>
                    <a:ext cx="517311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1.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16F01138-839C-4671-9DE7-95AE3274932F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1844297"/>
                    <a:ext cx="74898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2.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829250D0-6A77-4C65-ACF2-C12806AEF934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2880176"/>
                    <a:ext cx="74898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3.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7073EAE-D9E0-4E8A-AE7F-2E6A2B1F5C6C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3940059"/>
                    <a:ext cx="74898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4.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768381C-7162-409E-AC00-2E24D3BFF22C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4969472"/>
                    <a:ext cx="683848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5.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14EAEE87-DA50-40F3-9C3A-6C6983CDE1AE}"/>
                      </a:ext>
                    </a:extLst>
                  </p:cNvPr>
                  <p:cNvSpPr/>
                  <p:nvPr/>
                </p:nvSpPr>
                <p:spPr>
                  <a:xfrm>
                    <a:off x="7608168" y="1249455"/>
                    <a:ext cx="45719" cy="235329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6FCF6877-56F6-4761-A823-5BEA6CE9B859}"/>
                      </a:ext>
                    </a:extLst>
                  </p:cNvPr>
                  <p:cNvSpPr/>
                  <p:nvPr/>
                </p:nvSpPr>
                <p:spPr>
                  <a:xfrm>
                    <a:off x="7631027" y="2255181"/>
                    <a:ext cx="45719" cy="235329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49B924E0-DC95-4F5A-BEDE-FD7CA8A9FC9B}"/>
                      </a:ext>
                    </a:extLst>
                  </p:cNvPr>
                  <p:cNvSpPr/>
                  <p:nvPr/>
                </p:nvSpPr>
                <p:spPr>
                  <a:xfrm>
                    <a:off x="7608168" y="4394378"/>
                    <a:ext cx="45720" cy="235330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FF305231-73BC-4325-B2A2-603C047E6954}"/>
                      </a:ext>
                    </a:extLst>
                  </p:cNvPr>
                  <p:cNvSpPr/>
                  <p:nvPr/>
                </p:nvSpPr>
                <p:spPr>
                  <a:xfrm>
                    <a:off x="7606834" y="5425918"/>
                    <a:ext cx="45720" cy="235330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3FE8F04-E33F-4F90-8BB1-FD81319B1D02}"/>
                      </a:ext>
                    </a:extLst>
                  </p:cNvPr>
                  <p:cNvSpPr/>
                  <p:nvPr/>
                </p:nvSpPr>
                <p:spPr>
                  <a:xfrm>
                    <a:off x="10506133" y="3358871"/>
                    <a:ext cx="45720" cy="218285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857C334E-167F-4FEA-BE3F-C08510D87ACC}"/>
                      </a:ext>
                    </a:extLst>
                  </p:cNvPr>
                  <p:cNvSpPr/>
                  <p:nvPr/>
                </p:nvSpPr>
                <p:spPr>
                  <a:xfrm>
                    <a:off x="10460413" y="4413525"/>
                    <a:ext cx="45720" cy="218285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C11586A6-E5C3-49E7-A66A-C048B2FA6CED}"/>
                    </a:ext>
                  </a:extLst>
                </p:cNvPr>
                <p:cNvSpPr/>
                <p:nvPr/>
              </p:nvSpPr>
              <p:spPr>
                <a:xfrm>
                  <a:off x="7770411" y="4523336"/>
                  <a:ext cx="45719" cy="218285"/>
                </a:xfrm>
                <a:prstGeom prst="rect">
                  <a:avLst/>
                </a:prstGeom>
                <a:solidFill>
                  <a:srgbClr val="A69076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6343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4663357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46A28E-339F-4FCA-9316-3D9E966E0DAF}"/>
              </a:ext>
            </a:extLst>
          </p:cNvPr>
          <p:cNvGrpSpPr/>
          <p:nvPr/>
        </p:nvGrpSpPr>
        <p:grpSpPr>
          <a:xfrm>
            <a:off x="-1352107" y="7278204"/>
            <a:ext cx="11553825" cy="1423866"/>
            <a:chOff x="-744760" y="1054976"/>
            <a:chExt cx="11553825" cy="142386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B7D774-48DF-4E70-B0C7-72A5EED6AE78}"/>
                </a:ext>
              </a:extLst>
            </p:cNvPr>
            <p:cNvGrpSpPr/>
            <p:nvPr/>
          </p:nvGrpSpPr>
          <p:grpSpPr>
            <a:xfrm>
              <a:off x="-744760" y="1058246"/>
              <a:ext cx="10525126" cy="1420596"/>
              <a:chOff x="-246079" y="5653930"/>
              <a:chExt cx="10525126" cy="142059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790BFE7-A3D6-48D9-B85A-6162F3421C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46078" y="6347128"/>
                <a:ext cx="10525125" cy="72739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A8F4EEE-4C9A-489A-8638-610853562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6079" y="5653930"/>
                <a:ext cx="10525125" cy="727398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357DEE-D85E-4291-8BA0-6218ABAA3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80365" y="1054976"/>
              <a:ext cx="1028700" cy="142386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FDFF4-172A-479B-9770-C8110B9480F9}"/>
              </a:ext>
            </a:extLst>
          </p:cNvPr>
          <p:cNvGrpSpPr/>
          <p:nvPr/>
        </p:nvGrpSpPr>
        <p:grpSpPr>
          <a:xfrm>
            <a:off x="1127448" y="1669981"/>
            <a:ext cx="2655403" cy="1571387"/>
            <a:chOff x="1703512" y="1749902"/>
            <a:chExt cx="2655403" cy="15713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9E8B2-EC95-4B11-95E1-AD5452D003EB}"/>
                </a:ext>
              </a:extLst>
            </p:cNvPr>
            <p:cNvSpPr txBox="1"/>
            <p:nvPr/>
          </p:nvSpPr>
          <p:spPr>
            <a:xfrm>
              <a:off x="1703512" y="1997850"/>
              <a:ext cx="26554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 차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1CE597-A9D5-485D-88F2-3DE3838548AF}"/>
                </a:ext>
              </a:extLst>
            </p:cNvPr>
            <p:cNvSpPr/>
            <p:nvPr/>
          </p:nvSpPr>
          <p:spPr>
            <a:xfrm>
              <a:off x="1807077" y="3210178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2FF5D14-EB38-42EE-928C-D8CF1442262F}"/>
              </a:ext>
            </a:extLst>
          </p:cNvPr>
          <p:cNvGrpSpPr/>
          <p:nvPr/>
        </p:nvGrpSpPr>
        <p:grpSpPr>
          <a:xfrm>
            <a:off x="5447928" y="881849"/>
            <a:ext cx="5287010" cy="5125542"/>
            <a:chOff x="6689709" y="767260"/>
            <a:chExt cx="5287010" cy="5125542"/>
          </a:xfrm>
        </p:grpSpPr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34416EFA-FFEC-47B0-B4AA-DB4A0177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32504" y="2864541"/>
              <a:ext cx="215408" cy="36229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17E8728-5CA4-4C25-A247-B8A36522C7DC}"/>
                </a:ext>
              </a:extLst>
            </p:cNvPr>
            <p:cNvSpPr/>
            <p:nvPr/>
          </p:nvSpPr>
          <p:spPr>
            <a:xfrm>
              <a:off x="7684708" y="2190164"/>
              <a:ext cx="3307836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 수집 데이터 선정 이유 </a:t>
              </a:r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9D59652-9B94-4373-AAC5-BE2C5F59D4AE}"/>
                </a:ext>
              </a:extLst>
            </p:cNvPr>
            <p:cNvSpPr/>
            <p:nvPr/>
          </p:nvSpPr>
          <p:spPr>
            <a:xfrm>
              <a:off x="7599580" y="5373216"/>
              <a:ext cx="3392964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서비스 활용 방안    기대 효과</a:t>
              </a:r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501A15A-61AA-4D08-A4B4-0A39D941D6B1}"/>
                </a:ext>
              </a:extLst>
            </p:cNvPr>
            <p:cNvSpPr/>
            <p:nvPr/>
          </p:nvSpPr>
          <p:spPr>
            <a:xfrm>
              <a:off x="7680176" y="1178564"/>
              <a:ext cx="1901649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주제 선정 배경 및 이유 </a:t>
              </a:r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F8E197-15A1-43F5-8DB8-918A518193EF}"/>
                </a:ext>
              </a:extLst>
            </p:cNvPr>
            <p:cNvSpPr/>
            <p:nvPr/>
          </p:nvSpPr>
          <p:spPr>
            <a:xfrm>
              <a:off x="7604102" y="3280124"/>
              <a:ext cx="3827475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 전처리          데이터 전처리 결과    분석 계획</a:t>
              </a:r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9323A4-E889-4245-A8F9-7046C63FB96D}"/>
                </a:ext>
              </a:extLst>
            </p:cNvPr>
            <p:cNvSpPr/>
            <p:nvPr/>
          </p:nvSpPr>
          <p:spPr>
            <a:xfrm>
              <a:off x="7599580" y="4345149"/>
              <a:ext cx="4377139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ROC-Curve AIC     </a:t>
              </a: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적합성 검사      로지스틱 회귀분석</a:t>
              </a:r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9EC39BD-7C97-4505-BA26-94F48559E232}"/>
                </a:ext>
              </a:extLst>
            </p:cNvPr>
            <p:cNvSpPr/>
            <p:nvPr/>
          </p:nvSpPr>
          <p:spPr>
            <a:xfrm>
              <a:off x="7476353" y="767260"/>
              <a:ext cx="1253869" cy="5155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공모 배경</a:t>
              </a:r>
              <a:endPara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0C064B-0AEF-4A22-8009-692C98734ACF}"/>
                </a:ext>
              </a:extLst>
            </p:cNvPr>
            <p:cNvSpPr/>
            <p:nvPr/>
          </p:nvSpPr>
          <p:spPr>
            <a:xfrm>
              <a:off x="7478022" y="1747797"/>
              <a:ext cx="1582484" cy="5155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 정의 </a:t>
              </a:r>
              <a:endPara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2403158-1398-4C08-A51A-140ACA74F90C}"/>
                </a:ext>
              </a:extLst>
            </p:cNvPr>
            <p:cNvSpPr/>
            <p:nvPr/>
          </p:nvSpPr>
          <p:spPr>
            <a:xfrm>
              <a:off x="7476353" y="2880176"/>
              <a:ext cx="3308919" cy="5155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 전처리 및 분석 계획 </a:t>
              </a:r>
              <a:endParaRPr lang="en-US" altLang="ko-KR" sz="2000" b="1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B3C3BB-AE4E-4295-9AD0-EDE73C4D89CD}"/>
                </a:ext>
              </a:extLst>
            </p:cNvPr>
            <p:cNvSpPr/>
            <p:nvPr/>
          </p:nvSpPr>
          <p:spPr>
            <a:xfrm>
              <a:off x="7438695" y="3945612"/>
              <a:ext cx="1253869" cy="5155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분석 결과</a:t>
              </a:r>
              <a:endPara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ED9B0C9-525B-449C-AE8F-6B697AF5720D}"/>
                </a:ext>
              </a:extLst>
            </p:cNvPr>
            <p:cNvSpPr/>
            <p:nvPr/>
          </p:nvSpPr>
          <p:spPr>
            <a:xfrm>
              <a:off x="7454504" y="4969472"/>
              <a:ext cx="1253869" cy="5155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최종 결과</a:t>
              </a:r>
              <a:endPara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C1B0E1-0682-48B9-A4FF-1511BD6EC6EC}"/>
                </a:ext>
              </a:extLst>
            </p:cNvPr>
            <p:cNvSpPr txBox="1"/>
            <p:nvPr/>
          </p:nvSpPr>
          <p:spPr>
            <a:xfrm>
              <a:off x="6689709" y="767260"/>
              <a:ext cx="5173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6F01138-839C-4671-9DE7-95AE3274932F}"/>
                </a:ext>
              </a:extLst>
            </p:cNvPr>
            <p:cNvSpPr txBox="1"/>
            <p:nvPr/>
          </p:nvSpPr>
          <p:spPr>
            <a:xfrm>
              <a:off x="6689709" y="1844297"/>
              <a:ext cx="7489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29250D0-6A77-4C65-ACF2-C12806AEF934}"/>
                </a:ext>
              </a:extLst>
            </p:cNvPr>
            <p:cNvSpPr txBox="1"/>
            <p:nvPr/>
          </p:nvSpPr>
          <p:spPr>
            <a:xfrm>
              <a:off x="6689709" y="2880176"/>
              <a:ext cx="7489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3.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7073EAE-D9E0-4E8A-AE7F-2E6A2B1F5C6C}"/>
                </a:ext>
              </a:extLst>
            </p:cNvPr>
            <p:cNvSpPr txBox="1"/>
            <p:nvPr/>
          </p:nvSpPr>
          <p:spPr>
            <a:xfrm>
              <a:off x="6689709" y="3940059"/>
              <a:ext cx="7489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4.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68381C-7162-409E-AC00-2E24D3BFF22C}"/>
                </a:ext>
              </a:extLst>
            </p:cNvPr>
            <p:cNvSpPr txBox="1"/>
            <p:nvPr/>
          </p:nvSpPr>
          <p:spPr>
            <a:xfrm>
              <a:off x="6689709" y="4969472"/>
              <a:ext cx="6838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5.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EAEE87-DA50-40F3-9C3A-6C6983CDE1AE}"/>
                </a:ext>
              </a:extLst>
            </p:cNvPr>
            <p:cNvSpPr/>
            <p:nvPr/>
          </p:nvSpPr>
          <p:spPr>
            <a:xfrm>
              <a:off x="7608168" y="1249455"/>
              <a:ext cx="45719" cy="235329"/>
            </a:xfrm>
            <a:prstGeom prst="rect">
              <a:avLst/>
            </a:prstGeom>
            <a:solidFill>
              <a:srgbClr val="A6907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FCF6877-56F6-4761-A823-5BEA6CE9B859}"/>
                </a:ext>
              </a:extLst>
            </p:cNvPr>
            <p:cNvSpPr/>
            <p:nvPr/>
          </p:nvSpPr>
          <p:spPr>
            <a:xfrm>
              <a:off x="7631027" y="2255181"/>
              <a:ext cx="45719" cy="235329"/>
            </a:xfrm>
            <a:prstGeom prst="rect">
              <a:avLst/>
            </a:prstGeom>
            <a:solidFill>
              <a:srgbClr val="A6907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9B924E0-DC95-4F5A-BEDE-FD7CA8A9FC9B}"/>
                </a:ext>
              </a:extLst>
            </p:cNvPr>
            <p:cNvSpPr/>
            <p:nvPr/>
          </p:nvSpPr>
          <p:spPr>
            <a:xfrm>
              <a:off x="7608168" y="4394378"/>
              <a:ext cx="45720" cy="235330"/>
            </a:xfrm>
            <a:prstGeom prst="rect">
              <a:avLst/>
            </a:prstGeom>
            <a:solidFill>
              <a:srgbClr val="A6907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F305231-73BC-4325-B2A2-603C047E6954}"/>
                </a:ext>
              </a:extLst>
            </p:cNvPr>
            <p:cNvSpPr/>
            <p:nvPr/>
          </p:nvSpPr>
          <p:spPr>
            <a:xfrm>
              <a:off x="7606834" y="5425918"/>
              <a:ext cx="45720" cy="235330"/>
            </a:xfrm>
            <a:prstGeom prst="rect">
              <a:avLst/>
            </a:prstGeom>
            <a:solidFill>
              <a:srgbClr val="A6907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3FE8F04-E33F-4F90-8BB1-FD81319B1D02}"/>
                </a:ext>
              </a:extLst>
            </p:cNvPr>
            <p:cNvSpPr/>
            <p:nvPr/>
          </p:nvSpPr>
          <p:spPr>
            <a:xfrm>
              <a:off x="10506133" y="3358871"/>
              <a:ext cx="45720" cy="218285"/>
            </a:xfrm>
            <a:prstGeom prst="rect">
              <a:avLst/>
            </a:prstGeom>
            <a:solidFill>
              <a:srgbClr val="A6907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7C334E-167F-4FEA-BE3F-C08510D87ACC}"/>
                </a:ext>
              </a:extLst>
            </p:cNvPr>
            <p:cNvSpPr/>
            <p:nvPr/>
          </p:nvSpPr>
          <p:spPr>
            <a:xfrm>
              <a:off x="10460413" y="4413525"/>
              <a:ext cx="45720" cy="218285"/>
            </a:xfrm>
            <a:prstGeom prst="rect">
              <a:avLst/>
            </a:prstGeom>
            <a:solidFill>
              <a:srgbClr val="A6907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F23CC-A91E-4AE8-9D39-DFA26F958E3C}"/>
              </a:ext>
            </a:extLst>
          </p:cNvPr>
          <p:cNvSpPr/>
          <p:nvPr/>
        </p:nvSpPr>
        <p:spPr>
          <a:xfrm>
            <a:off x="7770411" y="3466074"/>
            <a:ext cx="45719" cy="218285"/>
          </a:xfrm>
          <a:prstGeom prst="rect">
            <a:avLst/>
          </a:prstGeom>
          <a:solidFill>
            <a:srgbClr val="A6907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99C4A09-8F6C-4046-A64B-D19E09DB9731}"/>
              </a:ext>
            </a:extLst>
          </p:cNvPr>
          <p:cNvSpPr/>
          <p:nvPr/>
        </p:nvSpPr>
        <p:spPr>
          <a:xfrm>
            <a:off x="6365053" y="3466074"/>
            <a:ext cx="45720" cy="218285"/>
          </a:xfrm>
          <a:prstGeom prst="rect">
            <a:avLst/>
          </a:prstGeom>
          <a:solidFill>
            <a:srgbClr val="A6907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11586A6-E5C3-49E7-A66A-C048B2FA6CED}"/>
              </a:ext>
            </a:extLst>
          </p:cNvPr>
          <p:cNvSpPr/>
          <p:nvPr/>
        </p:nvSpPr>
        <p:spPr>
          <a:xfrm>
            <a:off x="7770411" y="4523336"/>
            <a:ext cx="45719" cy="218285"/>
          </a:xfrm>
          <a:prstGeom prst="rect">
            <a:avLst/>
          </a:prstGeom>
          <a:solidFill>
            <a:srgbClr val="A6907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8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071664" y="1268760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공모배경</a:t>
            </a:r>
          </a:p>
        </p:txBody>
      </p:sp>
    </p:spTree>
    <p:extLst>
      <p:ext uri="{BB962C8B-B14F-4D97-AF65-F5344CB8AC3E}">
        <p14:creationId xmlns:p14="http://schemas.microsoft.com/office/powerpoint/2010/main" val="3473854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</a:t>
            </a:r>
          </a:p>
        </p:txBody>
      </p:sp>
      <p:graphicFrame>
        <p:nvGraphicFramePr>
          <p:cNvPr id="12" name="Chart 6">
            <a:extLst>
              <a:ext uri="{FF2B5EF4-FFF2-40B4-BE49-F238E27FC236}">
                <a16:creationId xmlns:a16="http://schemas.microsoft.com/office/drawing/2014/main" id="{05EDA519-22D6-4CF8-8175-9C3BB0EFC5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0699952"/>
              </p:ext>
            </p:extLst>
          </p:nvPr>
        </p:nvGraphicFramePr>
        <p:xfrm>
          <a:off x="648990" y="1052736"/>
          <a:ext cx="5181832" cy="3589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직사각형 1">
            <a:extLst>
              <a:ext uri="{FF2B5EF4-FFF2-40B4-BE49-F238E27FC236}">
                <a16:creationId xmlns:a16="http://schemas.microsoft.com/office/drawing/2014/main" id="{53D3D193-2EB4-4ED5-A2B1-3E478BA37357}"/>
              </a:ext>
            </a:extLst>
          </p:cNvPr>
          <p:cNvSpPr/>
          <p:nvPr/>
        </p:nvSpPr>
        <p:spPr>
          <a:xfrm>
            <a:off x="1763688" y="5208318"/>
            <a:ext cx="86646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중년 이후 취미 및 건강유지의 대부분을 차지하는 등산 </a:t>
            </a:r>
          </a:p>
          <a:p>
            <a:pPr algn="ctr"/>
            <a:endParaRPr lang="en-US" altLang="ko-KR" sz="24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탐방객 인원 수 대비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높은 출동 횟수의 문제점 및 </a:t>
            </a:r>
            <a:endParaRPr lang="en-US" altLang="ko-KR" sz="24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실제 구조인원 비율의 격차가 늘어나고 있다</a:t>
            </a:r>
            <a:endParaRPr lang="en-US" altLang="ko-KR" sz="24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81F57259-D438-4C90-A84F-A0D302D73C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277329"/>
              </p:ext>
            </p:extLst>
          </p:nvPr>
        </p:nvGraphicFramePr>
        <p:xfrm>
          <a:off x="6193606" y="1052736"/>
          <a:ext cx="5349404" cy="3741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5914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6F8C">
            <a:alpha val="8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3114</TotalTime>
  <Words>1354</Words>
  <Application>Microsoft Office PowerPoint</Application>
  <PresentationFormat>Widescreen</PresentationFormat>
  <Paragraphs>306</Paragraphs>
  <Slides>41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HY견고딕</vt:lpstr>
      <vt:lpstr>배달의민족 도현</vt:lpstr>
      <vt:lpstr>배달의민족 한나는 열한살</vt:lpstr>
      <vt:lpstr>Arial</vt:lpstr>
      <vt:lpstr>Calibri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the_Almighty_Denver</cp:lastModifiedBy>
  <cp:revision>254</cp:revision>
  <dcterms:created xsi:type="dcterms:W3CDTF">2017-01-18T01:49:11Z</dcterms:created>
  <dcterms:modified xsi:type="dcterms:W3CDTF">2019-07-08T16:19:17Z</dcterms:modified>
</cp:coreProperties>
</file>